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4"/>
  </p:sldMasterIdLst>
  <p:notesMasterIdLst>
    <p:notesMasterId r:id="rId32"/>
  </p:notesMasterIdLst>
  <p:sldIdLst>
    <p:sldId id="256" r:id="rId5"/>
    <p:sldId id="288" r:id="rId6"/>
    <p:sldId id="257" r:id="rId7"/>
    <p:sldId id="258" r:id="rId8"/>
    <p:sldId id="268" r:id="rId9"/>
    <p:sldId id="267" r:id="rId10"/>
    <p:sldId id="285" r:id="rId11"/>
    <p:sldId id="286" r:id="rId12"/>
    <p:sldId id="287" r:id="rId13"/>
    <p:sldId id="270" r:id="rId14"/>
    <p:sldId id="269" r:id="rId15"/>
    <p:sldId id="271" r:id="rId16"/>
    <p:sldId id="272" r:id="rId17"/>
    <p:sldId id="273" r:id="rId18"/>
    <p:sldId id="274" r:id="rId19"/>
    <p:sldId id="275" r:id="rId20"/>
    <p:sldId id="278" r:id="rId21"/>
    <p:sldId id="279" r:id="rId22"/>
    <p:sldId id="280" r:id="rId23"/>
    <p:sldId id="281" r:id="rId24"/>
    <p:sldId id="282" r:id="rId25"/>
    <p:sldId id="283" r:id="rId26"/>
    <p:sldId id="264" r:id="rId27"/>
    <p:sldId id="259" r:id="rId28"/>
    <p:sldId id="260" r:id="rId29"/>
    <p:sldId id="261" r:id="rId30"/>
    <p:sldId id="262"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9C39905-5255-4676-A6D2-F69BD74578CB}">
          <p14:sldIdLst>
            <p14:sldId id="256"/>
            <p14:sldId id="288"/>
          </p14:sldIdLst>
        </p14:section>
        <p14:section name="CADRE STRATÉGIQUE" id="{15F5CCF4-2CBD-4320-8548-B4CAC66C759E}">
          <p14:sldIdLst>
            <p14:sldId id="257"/>
            <p14:sldId id="258"/>
            <p14:sldId id="268"/>
          </p14:sldIdLst>
        </p14:section>
        <p14:section name="Contexte" id="{8F21EDF3-9418-4607-ADF0-E3B439B5C899}">
          <p14:sldIdLst>
            <p14:sldId id="267"/>
            <p14:sldId id="285"/>
            <p14:sldId id="286"/>
            <p14:sldId id="287"/>
          </p14:sldIdLst>
        </p14:section>
        <p14:section name="ENJEUX" id="{879B046B-DB5A-40A1-8281-96937147F904}">
          <p14:sldIdLst>
            <p14:sldId id="270"/>
          </p14:sldIdLst>
        </p14:section>
        <p14:section name="CSP" id="{2790822A-7623-497D-9BE0-8643139D70D2}">
          <p14:sldIdLst>
            <p14:sldId id="269"/>
            <p14:sldId id="271"/>
          </p14:sldIdLst>
        </p14:section>
        <p14:section name="ALS" id="{E565270F-892D-483E-881B-92B887410AC0}">
          <p14:sldIdLst>
            <p14:sldId id="272"/>
            <p14:sldId id="273"/>
          </p14:sldIdLst>
        </p14:section>
        <p14:section name="PSY" id="{A673BDA6-3722-49CC-805F-8667BEEF27CC}">
          <p14:sldIdLst>
            <p14:sldId id="274"/>
            <p14:sldId id="275"/>
          </p14:sldIdLst>
        </p14:section>
        <p14:section name="DPS" id="{96C61FFD-10BF-45A5-92B2-DB81F1705D1E}">
          <p14:sldIdLst>
            <p14:sldId id="278"/>
            <p14:sldId id="279"/>
          </p14:sldIdLst>
        </p14:section>
        <p14:section name="SAO" id="{154A9B9A-B219-4EB7-AC61-76BAA4BD8624}">
          <p14:sldIdLst>
            <p14:sldId id="280"/>
            <p14:sldId id="281"/>
          </p14:sldIdLst>
        </p14:section>
        <p14:section name="MSP" id="{BE19FC65-5B75-4409-BD0E-9D6BC77C1A2C}">
          <p14:sldIdLst>
            <p14:sldId id="282"/>
            <p14:sldId id="283"/>
          </p14:sldIdLst>
        </p14:section>
        <p14:section name="ORIENTATIONS" id="{755E9ACE-9924-445E-B2F9-E8BE07A19B68}">
          <p14:sldIdLst>
            <p14:sldId id="264"/>
            <p14:sldId id="259"/>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D3FB"/>
    <a:srgbClr val="23A2D0"/>
    <a:srgbClr val="530000"/>
    <a:srgbClr val="717075"/>
    <a:srgbClr val="C596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E2B0A-2EF3-6703-B190-7978A4113FB2}" v="5" dt="2026-02-05T18:57:21.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82" autoAdjust="0"/>
  </p:normalViewPr>
  <p:slideViewPr>
    <p:cSldViewPr snapToGrid="0">
      <p:cViewPr varScale="1">
        <p:scale>
          <a:sx n="70" d="100"/>
          <a:sy n="70" d="100"/>
        </p:scale>
        <p:origin x="44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EC-46F8-A806-89E590A71F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AEC-46F8-A806-89E590A71F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AEC-46F8-A806-89E590A71F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AEC-46F8-A806-89E590A71F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AEC-46F8-A806-89E590A71FF4}"/>
              </c:ext>
            </c:extLst>
          </c:dPt>
          <c:cat>
            <c:strRef>
              <c:f>Feuil1!$A$2:$A$6</c:f>
              <c:strCache>
                <c:ptCount val="5"/>
                <c:pt idx="0">
                  <c:v>ALS</c:v>
                </c:pt>
                <c:pt idx="1">
                  <c:v>PSY</c:v>
                </c:pt>
                <c:pt idx="2">
                  <c:v>DPS</c:v>
                </c:pt>
                <c:pt idx="3">
                  <c:v>SAO</c:v>
                </c:pt>
                <c:pt idx="4">
                  <c:v>MSP</c:v>
                </c:pt>
              </c:strCache>
            </c:strRef>
          </c:cat>
          <c:val>
            <c:numRef>
              <c:f>Feuil1!$B$2:$B$6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7DF5-4C6A-8136-2CA909C8239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F92663A-8AAC-4CF1-80E5-21F44BEDEC0E}" type="datetimeFigureOut">
              <a:rPr lang="en-CA" smtClean="0"/>
              <a:t>2026-02-05</a:t>
            </a:fld>
            <a:endParaRPr lang="en-CA"/>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5D62933-1BFC-4964-A5CB-B2F8149B29BF}" type="slidenum">
              <a:rPr lang="en-CA" smtClean="0"/>
              <a:t>‹n°›</a:t>
            </a:fld>
            <a:endParaRPr lang="en-CA"/>
          </a:p>
        </p:txBody>
      </p:sp>
    </p:spTree>
    <p:extLst>
      <p:ext uri="{BB962C8B-B14F-4D97-AF65-F5344CB8AC3E}">
        <p14:creationId xmlns:p14="http://schemas.microsoft.com/office/powerpoint/2010/main" val="201266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Lien direct vers « orientations » si on veut sauter les enjeux</a:t>
            </a:r>
            <a:endParaRPr lang="en-CA" dirty="0"/>
          </a:p>
        </p:txBody>
      </p:sp>
      <p:sp>
        <p:nvSpPr>
          <p:cNvPr id="4" name="Espace réservé du numéro de diapositive 3"/>
          <p:cNvSpPr>
            <a:spLocks noGrp="1"/>
          </p:cNvSpPr>
          <p:nvPr>
            <p:ph type="sldNum" sz="quarter" idx="5"/>
          </p:nvPr>
        </p:nvSpPr>
        <p:spPr/>
        <p:txBody>
          <a:bodyPr/>
          <a:lstStyle/>
          <a:p>
            <a:fld id="{15D62933-1BFC-4964-A5CB-B2F8149B29BF}" type="slidenum">
              <a:rPr lang="en-CA" smtClean="0"/>
              <a:t>5</a:t>
            </a:fld>
            <a:endParaRPr lang="en-CA"/>
          </a:p>
        </p:txBody>
      </p:sp>
    </p:spTree>
    <p:extLst>
      <p:ext uri="{BB962C8B-B14F-4D97-AF65-F5344CB8AC3E}">
        <p14:creationId xmlns:p14="http://schemas.microsoft.com/office/powerpoint/2010/main" val="300360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Il y en a 4:</a:t>
            </a:r>
          </a:p>
          <a:p>
            <a:pPr marL="228600" indent="-228600">
              <a:buAutoNum type="arabicPeriod"/>
            </a:pPr>
            <a:r>
              <a:rPr lang="fr-CA" dirty="0"/>
              <a:t>Pérennité</a:t>
            </a:r>
          </a:p>
          <a:p>
            <a:pPr marL="228600" indent="-228600">
              <a:buAutoNum type="arabicPeriod"/>
            </a:pPr>
            <a:r>
              <a:rPr lang="fr-CA" dirty="0"/>
              <a:t>Innovation </a:t>
            </a:r>
          </a:p>
          <a:p>
            <a:pPr marL="228600" indent="-228600">
              <a:buAutoNum type="arabicPeriod"/>
            </a:pPr>
            <a:r>
              <a:rPr lang="fr-CA" dirty="0"/>
              <a:t>Gouvernance démocratique </a:t>
            </a:r>
          </a:p>
          <a:p>
            <a:pPr marL="228600" indent="-228600">
              <a:buAutoNum type="arabicPeriod"/>
            </a:pPr>
            <a:r>
              <a:rPr lang="fr-CA" dirty="0"/>
              <a:t>Cohérence identitaire</a:t>
            </a:r>
            <a:endParaRPr lang="en-CA" dirty="0"/>
          </a:p>
        </p:txBody>
      </p:sp>
      <p:sp>
        <p:nvSpPr>
          <p:cNvPr id="4" name="Espace réservé du numéro de diapositive 3"/>
          <p:cNvSpPr>
            <a:spLocks noGrp="1"/>
          </p:cNvSpPr>
          <p:nvPr>
            <p:ph type="sldNum" sz="quarter" idx="5"/>
          </p:nvPr>
        </p:nvSpPr>
        <p:spPr/>
        <p:txBody>
          <a:bodyPr/>
          <a:lstStyle/>
          <a:p>
            <a:fld id="{15D62933-1BFC-4964-A5CB-B2F8149B29BF}" type="slidenum">
              <a:rPr lang="en-CA" smtClean="0"/>
              <a:t>23</a:t>
            </a:fld>
            <a:endParaRPr lang="en-CA"/>
          </a:p>
        </p:txBody>
      </p:sp>
    </p:spTree>
    <p:extLst>
      <p:ext uri="{BB962C8B-B14F-4D97-AF65-F5344CB8AC3E}">
        <p14:creationId xmlns:p14="http://schemas.microsoft.com/office/powerpoint/2010/main" val="397133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79CBAD1E-08A7-45B0-818D-A03AD85C014C}"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370654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CBAD1E-08A7-45B0-818D-A03AD85C014C}" type="datetimeFigureOut">
              <a:rPr lang="fr-CA" smtClean="0"/>
              <a:t>2026-02-05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285351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CBAD1E-08A7-45B0-818D-A03AD85C014C}"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3473055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79CBAD1E-08A7-45B0-818D-A03AD85C014C}"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398641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79CBAD1E-08A7-45B0-818D-A03AD85C014C}"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3000315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CBAD1E-08A7-45B0-818D-A03AD85C014C}"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2611213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CBAD1E-08A7-45B0-818D-A03AD85C014C}"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1209872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9CBAD1E-08A7-45B0-818D-A03AD85C014C}"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248334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9CBAD1E-08A7-45B0-818D-A03AD85C014C}"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73406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9CBAD1E-08A7-45B0-818D-A03AD85C014C}"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262309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CBAD1E-08A7-45B0-818D-A03AD85C014C}"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151116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79CBAD1E-08A7-45B0-818D-A03AD85C014C}" type="datetimeFigureOut">
              <a:rPr lang="fr-CA" smtClean="0"/>
              <a:t>2026-02-05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247201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79CBAD1E-08A7-45B0-818D-A03AD85C014C}" type="datetimeFigureOut">
              <a:rPr lang="fr-CA" smtClean="0"/>
              <a:t>2026-02-05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125569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79CBAD1E-08A7-45B0-818D-A03AD85C014C}" type="datetimeFigureOut">
              <a:rPr lang="fr-CA" smtClean="0"/>
              <a:t>2026-02-05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244689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BAD1E-08A7-45B0-818D-A03AD85C014C}" type="datetimeFigureOut">
              <a:rPr lang="fr-CA" smtClean="0"/>
              <a:t>2026-02-05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231111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CBAD1E-08A7-45B0-818D-A03AD85C014C}" type="datetimeFigureOut">
              <a:rPr lang="fr-CA" smtClean="0"/>
              <a:t>2026-02-05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324096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79CBAD1E-08A7-45B0-818D-A03AD85C014C}" type="datetimeFigureOut">
              <a:rPr lang="fr-CA" smtClean="0"/>
              <a:t>2026-02-05</a:t>
            </a:fld>
            <a:endParaRPr lang="fr-CA"/>
          </a:p>
        </p:txBody>
      </p:sp>
      <p:sp>
        <p:nvSpPr>
          <p:cNvPr id="6" name="Footer Placeholder 5"/>
          <p:cNvSpPr>
            <a:spLocks noGrp="1"/>
          </p:cNvSpPr>
          <p:nvPr>
            <p:ph type="ftr" sz="quarter" idx="11"/>
          </p:nvPr>
        </p:nvSpPr>
        <p:spPr>
          <a:xfrm>
            <a:off x="1141412" y="5883275"/>
            <a:ext cx="5105400" cy="365125"/>
          </a:xfrm>
        </p:spPr>
        <p:txBody>
          <a:bodyPr/>
          <a:lstStyle/>
          <a:p>
            <a:endParaRPr lang="fr-CA"/>
          </a:p>
        </p:txBody>
      </p:sp>
      <p:sp>
        <p:nvSpPr>
          <p:cNvPr id="7" name="Slide Number Placeholder 6"/>
          <p:cNvSpPr>
            <a:spLocks noGrp="1"/>
          </p:cNvSpPr>
          <p:nvPr>
            <p:ph type="sldNum" sz="quarter" idx="12"/>
          </p:nvPr>
        </p:nvSpPr>
        <p:spPr>
          <a:xfrm>
            <a:off x="10742612" y="5883275"/>
            <a:ext cx="322567" cy="365125"/>
          </a:xfrm>
        </p:spPr>
        <p:txBody>
          <a:bodyPr/>
          <a:lstStyle/>
          <a:p>
            <a:fld id="{F0F57B7B-C0D5-46BC-9BD6-F2F6C6C1A7FD}" type="slidenum">
              <a:rPr lang="fr-CA" smtClean="0"/>
              <a:t>‹n°›</a:t>
            </a:fld>
            <a:endParaRPr lang="fr-CA"/>
          </a:p>
        </p:txBody>
      </p:sp>
    </p:spTree>
    <p:extLst>
      <p:ext uri="{BB962C8B-B14F-4D97-AF65-F5344CB8AC3E}">
        <p14:creationId xmlns:p14="http://schemas.microsoft.com/office/powerpoint/2010/main" val="364931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9CBAD1E-08A7-45B0-818D-A03AD85C014C}" type="datetimeFigureOut">
              <a:rPr lang="fr-CA" smtClean="0"/>
              <a:t>2026-02-05</a:t>
            </a:fld>
            <a:endParaRPr lang="fr-CA"/>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fr-CA"/>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0F57B7B-C0D5-46BC-9BD6-F2F6C6C1A7FD}" type="slidenum">
              <a:rPr lang="fr-CA" smtClean="0"/>
              <a:t>‹n°›</a:t>
            </a:fld>
            <a:endParaRPr lang="fr-CA"/>
          </a:p>
        </p:txBody>
      </p:sp>
      <p:pic>
        <p:nvPicPr>
          <p:cNvPr id="8" name="Image 7" descr="Une image contenant Police, Graphique, graphisme, texte&#10;&#10;Description générée automatiquement">
            <a:extLst>
              <a:ext uri="{FF2B5EF4-FFF2-40B4-BE49-F238E27FC236}">
                <a16:creationId xmlns:a16="http://schemas.microsoft.com/office/drawing/2014/main" id="{F8FFB48E-86A8-FEF8-642C-11674FC02BE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522526" y="6098874"/>
            <a:ext cx="1669474" cy="759125"/>
          </a:xfrm>
          <a:prstGeom prst="rect">
            <a:avLst/>
          </a:prstGeom>
        </p:spPr>
      </p:pic>
    </p:spTree>
    <p:extLst>
      <p:ext uri="{BB962C8B-B14F-4D97-AF65-F5344CB8AC3E}">
        <p14:creationId xmlns:p14="http://schemas.microsoft.com/office/powerpoint/2010/main" val="1060167440"/>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9.xml"/><Relationship Id="rId18" Type="http://schemas.openxmlformats.org/officeDocument/2006/relationships/image" Target="../media/image8.png"/><Relationship Id="rId3" Type="http://schemas.openxmlformats.org/officeDocument/2006/relationships/image" Target="../media/image3.png"/><Relationship Id="rId21" Type="http://schemas.openxmlformats.org/officeDocument/2006/relationships/image" Target="../media/image9.png"/><Relationship Id="rId7" Type="http://schemas.openxmlformats.org/officeDocument/2006/relationships/slide" Target="slide15.xml"/><Relationship Id="rId12" Type="http://schemas.openxmlformats.org/officeDocument/2006/relationships/image" Target="../media/image6.png"/><Relationship Id="rId17" Type="http://schemas.openxmlformats.org/officeDocument/2006/relationships/image" Target="../media/image70.png"/><Relationship Id="rId2" Type="http://schemas.openxmlformats.org/officeDocument/2006/relationships/chart" Target="../charts/chart1.xml"/><Relationship Id="rId16" Type="http://schemas.openxmlformats.org/officeDocument/2006/relationships/slide" Target="slide21.xml"/><Relationship Id="rId20"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0.png"/><Relationship Id="rId5" Type="http://schemas.openxmlformats.org/officeDocument/2006/relationships/image" Target="../media/image30.png"/><Relationship Id="rId15" Type="http://schemas.openxmlformats.org/officeDocument/2006/relationships/image" Target="../media/image7.png"/><Relationship Id="rId23" Type="http://schemas.openxmlformats.org/officeDocument/2006/relationships/image" Target="../media/image90.png"/><Relationship Id="rId10" Type="http://schemas.openxmlformats.org/officeDocument/2006/relationships/slide" Target="slide17.xml"/><Relationship Id="rId19" Type="http://schemas.openxmlformats.org/officeDocument/2006/relationships/slide" Target="slide11.xml"/><Relationship Id="rId4" Type="http://schemas.openxmlformats.org/officeDocument/2006/relationships/slide" Target="slide13.xml"/><Relationship Id="rId9" Type="http://schemas.openxmlformats.org/officeDocument/2006/relationships/image" Target="../media/image5.png"/><Relationship Id="rId14" Type="http://schemas.openxmlformats.org/officeDocument/2006/relationships/image" Target="../media/image60.png"/><Relationship Id="rId22" Type="http://schemas.openxmlformats.org/officeDocument/2006/relationships/slide" Target="slide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centrestpierre.org/carrefou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0BE62-7ECC-4A66-A0FC-F71860951FAB}"/>
              </a:ext>
            </a:extLst>
          </p:cNvPr>
          <p:cNvSpPr>
            <a:spLocks noGrp="1"/>
          </p:cNvSpPr>
          <p:nvPr>
            <p:ph type="ctrTitle"/>
          </p:nvPr>
        </p:nvSpPr>
        <p:spPr>
          <a:xfrm>
            <a:off x="707367" y="2926915"/>
            <a:ext cx="11214340" cy="1656189"/>
          </a:xfrm>
        </p:spPr>
        <p:txBody>
          <a:bodyPr anchor="b">
            <a:noAutofit/>
          </a:bodyPr>
          <a:lstStyle/>
          <a:p>
            <a:pPr algn="l"/>
            <a:r>
              <a:rPr lang="fr-CA" sz="4800" dirty="0"/>
              <a:t>Planification stratégique</a:t>
            </a:r>
            <a:br>
              <a:rPr lang="fr-CA" sz="4800" dirty="0"/>
            </a:br>
            <a:r>
              <a:rPr lang="fr-CA" sz="4800" dirty="0"/>
              <a:t>Centre St-Pierre (CSP)</a:t>
            </a:r>
            <a:endParaRPr lang="fr-CA" sz="1400" i="1" dirty="0">
              <a:highlight>
                <a:srgbClr val="FFFF00"/>
              </a:highlight>
            </a:endParaRPr>
          </a:p>
        </p:txBody>
      </p:sp>
      <p:sp>
        <p:nvSpPr>
          <p:cNvPr id="4" name="ZoneTexte 3">
            <a:extLst>
              <a:ext uri="{FF2B5EF4-FFF2-40B4-BE49-F238E27FC236}">
                <a16:creationId xmlns:a16="http://schemas.microsoft.com/office/drawing/2014/main" id="{358D9A77-F946-EE49-C070-355EB005F88C}"/>
              </a:ext>
            </a:extLst>
          </p:cNvPr>
          <p:cNvSpPr txBox="1"/>
          <p:nvPr/>
        </p:nvSpPr>
        <p:spPr>
          <a:xfrm>
            <a:off x="826394" y="4832631"/>
            <a:ext cx="1757212"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lang="fr-CA" sz="2800"/>
              <a:t>2024-2028</a:t>
            </a:r>
          </a:p>
        </p:txBody>
      </p:sp>
      <p:grpSp>
        <p:nvGrpSpPr>
          <p:cNvPr id="20" name="Groupe 19">
            <a:extLst>
              <a:ext uri="{FF2B5EF4-FFF2-40B4-BE49-F238E27FC236}">
                <a16:creationId xmlns:a16="http://schemas.microsoft.com/office/drawing/2014/main" id="{243F6954-65E9-B5AF-33E5-EDD0DD6A42B8}"/>
              </a:ext>
            </a:extLst>
          </p:cNvPr>
          <p:cNvGrpSpPr/>
          <p:nvPr/>
        </p:nvGrpSpPr>
        <p:grpSpPr>
          <a:xfrm>
            <a:off x="826394" y="6236897"/>
            <a:ext cx="958877" cy="338554"/>
            <a:chOff x="826394" y="6236897"/>
            <a:chExt cx="958877" cy="338554"/>
          </a:xfrm>
        </p:grpSpPr>
        <p:sp>
          <p:nvSpPr>
            <p:cNvPr id="3" name="ZoneTexte 2">
              <a:extLst>
                <a:ext uri="{FF2B5EF4-FFF2-40B4-BE49-F238E27FC236}">
                  <a16:creationId xmlns:a16="http://schemas.microsoft.com/office/drawing/2014/main" id="{369FA0B0-CFC6-B172-A7C1-6C97CA9E9EB4}"/>
                </a:ext>
              </a:extLst>
            </p:cNvPr>
            <p:cNvSpPr txBox="1"/>
            <p:nvPr/>
          </p:nvSpPr>
          <p:spPr>
            <a:xfrm>
              <a:off x="904902" y="6236897"/>
              <a:ext cx="880369" cy="338554"/>
            </a:xfrm>
            <a:prstGeom prst="rect">
              <a:avLst/>
            </a:prstGeom>
            <a:noFill/>
          </p:spPr>
          <p:txBody>
            <a:bodyPr wrap="none" rtlCol="0">
              <a:spAutoFit/>
            </a:bodyPr>
            <a:lstStyle/>
            <a:p>
              <a:r>
                <a:rPr lang="fr-CA" sz="1600">
                  <a:solidFill>
                    <a:schemeClr val="tx2">
                      <a:lumMod val="50000"/>
                    </a:schemeClr>
                  </a:solidFill>
                </a:rPr>
                <a:t>mission</a:t>
              </a:r>
            </a:p>
          </p:txBody>
        </p:sp>
        <p:sp>
          <p:nvSpPr>
            <p:cNvPr id="5" name="Ellipse 4">
              <a:extLst>
                <a:ext uri="{FF2B5EF4-FFF2-40B4-BE49-F238E27FC236}">
                  <a16:creationId xmlns:a16="http://schemas.microsoft.com/office/drawing/2014/main" id="{EDA9A592-9F92-D35C-AE69-B20CC94004E7}"/>
                </a:ext>
              </a:extLst>
            </p:cNvPr>
            <p:cNvSpPr/>
            <p:nvPr/>
          </p:nvSpPr>
          <p:spPr>
            <a:xfrm>
              <a:off x="82639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a:extLst>
              <a:ext uri="{FF2B5EF4-FFF2-40B4-BE49-F238E27FC236}">
                <a16:creationId xmlns:a16="http://schemas.microsoft.com/office/drawing/2014/main" id="{6F26F915-2856-7C58-323E-85C7B0521248}"/>
              </a:ext>
            </a:extLst>
          </p:cNvPr>
          <p:cNvGrpSpPr/>
          <p:nvPr/>
        </p:nvGrpSpPr>
        <p:grpSpPr>
          <a:xfrm>
            <a:off x="1982802" y="6236897"/>
            <a:ext cx="800180" cy="338554"/>
            <a:chOff x="1863779" y="6236897"/>
            <a:chExt cx="800180" cy="338554"/>
          </a:xfrm>
        </p:grpSpPr>
        <p:sp>
          <p:nvSpPr>
            <p:cNvPr id="6" name="ZoneTexte 5">
              <a:extLst>
                <a:ext uri="{FF2B5EF4-FFF2-40B4-BE49-F238E27FC236}">
                  <a16:creationId xmlns:a16="http://schemas.microsoft.com/office/drawing/2014/main" id="{5BE601B3-669C-D547-66D6-0F0385690EDD}"/>
                </a:ext>
              </a:extLst>
            </p:cNvPr>
            <p:cNvSpPr txBox="1"/>
            <p:nvPr/>
          </p:nvSpPr>
          <p:spPr>
            <a:xfrm>
              <a:off x="1942287" y="6236897"/>
              <a:ext cx="721672" cy="338554"/>
            </a:xfrm>
            <a:prstGeom prst="rect">
              <a:avLst/>
            </a:prstGeom>
            <a:noFill/>
          </p:spPr>
          <p:txBody>
            <a:bodyPr wrap="none" rtlCol="0">
              <a:spAutoFit/>
            </a:bodyPr>
            <a:lstStyle/>
            <a:p>
              <a:r>
                <a:rPr lang="fr-CA" sz="1600">
                  <a:solidFill>
                    <a:schemeClr val="tx2">
                      <a:lumMod val="50000"/>
                    </a:schemeClr>
                  </a:solidFill>
                </a:rPr>
                <a:t>vision</a:t>
              </a:r>
            </a:p>
          </p:txBody>
        </p:sp>
        <p:sp>
          <p:nvSpPr>
            <p:cNvPr id="7" name="Ellipse 6">
              <a:extLst>
                <a:ext uri="{FF2B5EF4-FFF2-40B4-BE49-F238E27FC236}">
                  <a16:creationId xmlns:a16="http://schemas.microsoft.com/office/drawing/2014/main" id="{C9535BF7-01E5-84EB-1DDD-5CE68BB6259B}"/>
                </a:ext>
              </a:extLst>
            </p:cNvPr>
            <p:cNvSpPr/>
            <p:nvPr/>
          </p:nvSpPr>
          <p:spPr>
            <a:xfrm>
              <a:off x="1863779"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 name="Groupe 16">
            <a:extLst>
              <a:ext uri="{FF2B5EF4-FFF2-40B4-BE49-F238E27FC236}">
                <a16:creationId xmlns:a16="http://schemas.microsoft.com/office/drawing/2014/main" id="{BD388402-1513-90DE-F68F-97589658F696}"/>
              </a:ext>
            </a:extLst>
          </p:cNvPr>
          <p:cNvGrpSpPr/>
          <p:nvPr/>
        </p:nvGrpSpPr>
        <p:grpSpPr>
          <a:xfrm>
            <a:off x="2980513" y="6236897"/>
            <a:ext cx="958877" cy="338554"/>
            <a:chOff x="2901164" y="6236897"/>
            <a:chExt cx="958877" cy="338554"/>
          </a:xfrm>
        </p:grpSpPr>
        <p:sp>
          <p:nvSpPr>
            <p:cNvPr id="8" name="ZoneTexte 7">
              <a:extLst>
                <a:ext uri="{FF2B5EF4-FFF2-40B4-BE49-F238E27FC236}">
                  <a16:creationId xmlns:a16="http://schemas.microsoft.com/office/drawing/2014/main" id="{272513BE-FC5A-8FAB-626B-A27772390F9E}"/>
                </a:ext>
              </a:extLst>
            </p:cNvPr>
            <p:cNvSpPr txBox="1"/>
            <p:nvPr/>
          </p:nvSpPr>
          <p:spPr>
            <a:xfrm>
              <a:off x="2979672" y="6236897"/>
              <a:ext cx="880369" cy="338554"/>
            </a:xfrm>
            <a:prstGeom prst="rect">
              <a:avLst/>
            </a:prstGeom>
            <a:noFill/>
          </p:spPr>
          <p:txBody>
            <a:bodyPr wrap="none" rtlCol="0">
              <a:spAutoFit/>
            </a:bodyPr>
            <a:lstStyle/>
            <a:p>
              <a:r>
                <a:rPr lang="fr-CA" sz="1600">
                  <a:solidFill>
                    <a:schemeClr val="tx2">
                      <a:lumMod val="50000"/>
                    </a:schemeClr>
                  </a:solidFill>
                </a:rPr>
                <a:t>valeurs</a:t>
              </a:r>
            </a:p>
          </p:txBody>
        </p:sp>
        <p:sp>
          <p:nvSpPr>
            <p:cNvPr id="9" name="Ellipse 8">
              <a:extLst>
                <a:ext uri="{FF2B5EF4-FFF2-40B4-BE49-F238E27FC236}">
                  <a16:creationId xmlns:a16="http://schemas.microsoft.com/office/drawing/2014/main" id="{8A4A6A66-732A-65F3-79EF-93A9B6098A14}"/>
                </a:ext>
              </a:extLst>
            </p:cNvPr>
            <p:cNvSpPr/>
            <p:nvPr/>
          </p:nvSpPr>
          <p:spPr>
            <a:xfrm>
              <a:off x="290116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1" name="Groupe 20">
            <a:extLst>
              <a:ext uri="{FF2B5EF4-FFF2-40B4-BE49-F238E27FC236}">
                <a16:creationId xmlns:a16="http://schemas.microsoft.com/office/drawing/2014/main" id="{765B9538-408C-C9FE-95EF-045D554DD9CF}"/>
              </a:ext>
            </a:extLst>
          </p:cNvPr>
          <p:cNvGrpSpPr/>
          <p:nvPr/>
        </p:nvGrpSpPr>
        <p:grpSpPr>
          <a:xfrm>
            <a:off x="4136921" y="6236897"/>
            <a:ext cx="918803" cy="338554"/>
            <a:chOff x="4097246" y="6236897"/>
            <a:chExt cx="918803" cy="338554"/>
          </a:xfrm>
        </p:grpSpPr>
        <p:sp>
          <p:nvSpPr>
            <p:cNvPr id="10" name="ZoneTexte 9">
              <a:extLst>
                <a:ext uri="{FF2B5EF4-FFF2-40B4-BE49-F238E27FC236}">
                  <a16:creationId xmlns:a16="http://schemas.microsoft.com/office/drawing/2014/main" id="{6FBC4221-C0E6-5B75-C46B-CFB5F33E5CE5}"/>
                </a:ext>
              </a:extLst>
            </p:cNvPr>
            <p:cNvSpPr txBox="1"/>
            <p:nvPr/>
          </p:nvSpPr>
          <p:spPr>
            <a:xfrm>
              <a:off x="4175754" y="6236897"/>
              <a:ext cx="840295" cy="338554"/>
            </a:xfrm>
            <a:prstGeom prst="rect">
              <a:avLst/>
            </a:prstGeom>
            <a:noFill/>
          </p:spPr>
          <p:txBody>
            <a:bodyPr wrap="none" rtlCol="0">
              <a:spAutoFit/>
            </a:bodyPr>
            <a:lstStyle/>
            <a:p>
              <a:r>
                <a:rPr lang="fr-CA" sz="1600">
                  <a:solidFill>
                    <a:schemeClr val="tx2">
                      <a:lumMod val="50000"/>
                    </a:schemeClr>
                  </a:solidFill>
                </a:rPr>
                <a:t>enjeux</a:t>
              </a:r>
            </a:p>
          </p:txBody>
        </p:sp>
        <p:sp>
          <p:nvSpPr>
            <p:cNvPr id="11" name="Ellipse 10">
              <a:extLst>
                <a:ext uri="{FF2B5EF4-FFF2-40B4-BE49-F238E27FC236}">
                  <a16:creationId xmlns:a16="http://schemas.microsoft.com/office/drawing/2014/main" id="{901DDC3C-21EF-C54B-1A96-48688AEE6152}"/>
                </a:ext>
              </a:extLst>
            </p:cNvPr>
            <p:cNvSpPr/>
            <p:nvPr/>
          </p:nvSpPr>
          <p:spPr>
            <a:xfrm>
              <a:off x="4097246"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66C543E0-5DF2-39AF-992A-D06ACC2FA8E4}"/>
              </a:ext>
            </a:extLst>
          </p:cNvPr>
          <p:cNvGrpSpPr/>
          <p:nvPr/>
        </p:nvGrpSpPr>
        <p:grpSpPr>
          <a:xfrm>
            <a:off x="5253254" y="6236897"/>
            <a:ext cx="1418940" cy="338554"/>
            <a:chOff x="5253254" y="6236897"/>
            <a:chExt cx="1418940" cy="338554"/>
          </a:xfrm>
        </p:grpSpPr>
        <p:sp>
          <p:nvSpPr>
            <p:cNvPr id="14" name="ZoneTexte 13">
              <a:extLst>
                <a:ext uri="{FF2B5EF4-FFF2-40B4-BE49-F238E27FC236}">
                  <a16:creationId xmlns:a16="http://schemas.microsoft.com/office/drawing/2014/main" id="{BAA376F2-15DC-C8C4-012B-17420D5639A4}"/>
                </a:ext>
              </a:extLst>
            </p:cNvPr>
            <p:cNvSpPr txBox="1"/>
            <p:nvPr/>
          </p:nvSpPr>
          <p:spPr>
            <a:xfrm>
              <a:off x="5331762" y="6236897"/>
              <a:ext cx="1340432" cy="338554"/>
            </a:xfrm>
            <a:prstGeom prst="rect">
              <a:avLst/>
            </a:prstGeom>
            <a:noFill/>
          </p:spPr>
          <p:txBody>
            <a:bodyPr wrap="none" rtlCol="0">
              <a:spAutoFit/>
            </a:bodyPr>
            <a:lstStyle/>
            <a:p>
              <a:r>
                <a:rPr lang="fr-CA" sz="1600">
                  <a:solidFill>
                    <a:schemeClr val="tx2">
                      <a:lumMod val="50000"/>
                    </a:schemeClr>
                  </a:solidFill>
                </a:rPr>
                <a:t>orientations</a:t>
              </a:r>
            </a:p>
          </p:txBody>
        </p:sp>
        <p:sp>
          <p:nvSpPr>
            <p:cNvPr id="15" name="Ellipse 14">
              <a:extLst>
                <a:ext uri="{FF2B5EF4-FFF2-40B4-BE49-F238E27FC236}">
                  <a16:creationId xmlns:a16="http://schemas.microsoft.com/office/drawing/2014/main" id="{EF8AEC68-224D-CEA8-1C92-9CE1D7C93043}"/>
                </a:ext>
              </a:extLst>
            </p:cNvPr>
            <p:cNvSpPr/>
            <p:nvPr/>
          </p:nvSpPr>
          <p:spPr>
            <a:xfrm>
              <a:off x="525325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9" name="Ellipse 18">
            <a:extLst>
              <a:ext uri="{FF2B5EF4-FFF2-40B4-BE49-F238E27FC236}">
                <a16:creationId xmlns:a16="http://schemas.microsoft.com/office/drawing/2014/main" id="{45CF3C23-99BA-BAE3-C070-DF4D18C0AACE}"/>
              </a:ext>
            </a:extLst>
          </p:cNvPr>
          <p:cNvSpPr/>
          <p:nvPr/>
        </p:nvSpPr>
        <p:spPr>
          <a:xfrm>
            <a:off x="-376886" y="6328536"/>
            <a:ext cx="157017" cy="15527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576894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6F90CB-9174-9C8C-7235-1FD7E3B13954}"/>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320FE7FF-E1C1-BA47-99AD-8EC8C053AB1D}"/>
              </a:ext>
            </a:extLst>
          </p:cNvPr>
          <p:cNvSpPr txBox="1"/>
          <p:nvPr/>
        </p:nvSpPr>
        <p:spPr>
          <a:xfrm>
            <a:off x="3564701" y="147089"/>
            <a:ext cx="5062604"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ENJEUX DE DÉVELOPPEMENT</a:t>
            </a:r>
          </a:p>
        </p:txBody>
      </p:sp>
      <p:graphicFrame>
        <p:nvGraphicFramePr>
          <p:cNvPr id="7" name="Graphique 6">
            <a:extLst>
              <a:ext uri="{FF2B5EF4-FFF2-40B4-BE49-F238E27FC236}">
                <a16:creationId xmlns:a16="http://schemas.microsoft.com/office/drawing/2014/main" id="{06C8AC50-A79B-5B4B-2894-48F038F67A97}"/>
              </a:ext>
            </a:extLst>
          </p:cNvPr>
          <p:cNvGraphicFramePr/>
          <p:nvPr>
            <p:extLst>
              <p:ext uri="{D42A27DB-BD31-4B8C-83A1-F6EECF244321}">
                <p14:modId xmlns:p14="http://schemas.microsoft.com/office/powerpoint/2010/main" val="2054284591"/>
              </p:ext>
            </p:extLst>
          </p:nvPr>
        </p:nvGraphicFramePr>
        <p:xfrm>
          <a:off x="1362974" y="719666"/>
          <a:ext cx="8797026" cy="613833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psez="http://schemas.microsoft.com/office/powerpoint/2016/sectionzoom">
        <mc:Choice Requires="psez">
          <p:graphicFrame>
            <p:nvGraphicFramePr>
              <p:cNvPr id="28" name="Zoom de section 27">
                <a:extLst>
                  <a:ext uri="{FF2B5EF4-FFF2-40B4-BE49-F238E27FC236}">
                    <a16:creationId xmlns:a16="http://schemas.microsoft.com/office/drawing/2014/main" id="{35B4816E-9707-0EA9-4E9A-E459B1C57586}"/>
                  </a:ext>
                </a:extLst>
              </p:cNvPr>
              <p:cNvGraphicFramePr>
                <a:graphicFrameLocks noChangeAspect="1"/>
              </p:cNvGraphicFramePr>
              <p:nvPr>
                <p:extLst>
                  <p:ext uri="{D42A27DB-BD31-4B8C-83A1-F6EECF244321}">
                    <p14:modId xmlns:p14="http://schemas.microsoft.com/office/powerpoint/2010/main" val="3517973570"/>
                  </p:ext>
                </p:extLst>
              </p:nvPr>
            </p:nvGraphicFramePr>
            <p:xfrm>
              <a:off x="5829625" y="1571128"/>
              <a:ext cx="1911170" cy="1075033"/>
            </p:xfrm>
            <a:graphic>
              <a:graphicData uri="http://schemas.microsoft.com/office/powerpoint/2016/sectionzoom">
                <psez:sectionZm>
                  <psez:sectionZmObj sectionId="{E565270F-892D-483E-881B-92B887410AC0}">
                    <psez:zmPr id="{817B66CB-9678-443C-AB80-66134CA3B932}" transitionDur="1000" showBg="0">
                      <p166:blipFill xmlns:p166="http://schemas.microsoft.com/office/powerpoint/2016/6/main">
                        <a:blip r:embed="rId3"/>
                        <a:stretch>
                          <a:fillRect/>
                        </a:stretch>
                      </p166:blipFill>
                      <p166:spPr xmlns:p166="http://schemas.microsoft.com/office/powerpoint/2016/6/main">
                        <a:xfrm>
                          <a:off x="0" y="0"/>
                          <a:ext cx="1911170" cy="1075033"/>
                        </a:xfrm>
                        <a:prstGeom prst="rect">
                          <a:avLst/>
                        </a:prstGeom>
                        <a:ln w="3175">
                          <a:noFill/>
                        </a:ln>
                      </p166:spPr>
                    </psez:zmPr>
                  </psez:sectionZmObj>
                </psez:sectionZm>
              </a:graphicData>
            </a:graphic>
          </p:graphicFrame>
        </mc:Choice>
        <mc:Fallback xmlns="">
          <p:pic>
            <p:nvPicPr>
              <p:cNvPr id="28" name="Zoom de section 27">
                <a:hlinkClick r:id="rId4" action="ppaction://hlinksldjump"/>
                <a:extLst>
                  <a:ext uri="{FF2B5EF4-FFF2-40B4-BE49-F238E27FC236}">
                    <a16:creationId xmlns:a16="http://schemas.microsoft.com/office/drawing/2014/main" id="{35B4816E-9707-0EA9-4E9A-E459B1C57586}"/>
                  </a:ext>
                </a:extLst>
              </p:cNvPr>
              <p:cNvPicPr>
                <a:picLocks noGrp="1" noRot="1" noChangeAspect="1" noMove="1" noResize="1" noEditPoints="1" noAdjustHandles="1" noChangeArrowheads="1" noChangeShapeType="1"/>
              </p:cNvPicPr>
              <p:nvPr/>
            </p:nvPicPr>
            <p:blipFill>
              <a:blip r:embed="rId5"/>
              <a:stretch>
                <a:fillRect/>
              </a:stretch>
            </p:blipFill>
            <p:spPr>
              <a:xfrm>
                <a:off x="5829625" y="1571128"/>
                <a:ext cx="1911170" cy="1075033"/>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30" name="Zoom de section 29">
                <a:extLst>
                  <a:ext uri="{FF2B5EF4-FFF2-40B4-BE49-F238E27FC236}">
                    <a16:creationId xmlns:a16="http://schemas.microsoft.com/office/drawing/2014/main" id="{90CE7C87-15D4-153B-8ABA-A6CE455380A0}"/>
                  </a:ext>
                </a:extLst>
              </p:cNvPr>
              <p:cNvGraphicFramePr>
                <a:graphicFrameLocks noChangeAspect="1"/>
              </p:cNvGraphicFramePr>
              <p:nvPr>
                <p:extLst>
                  <p:ext uri="{D42A27DB-BD31-4B8C-83A1-F6EECF244321}">
                    <p14:modId xmlns:p14="http://schemas.microsoft.com/office/powerpoint/2010/main" val="3394939538"/>
                  </p:ext>
                </p:extLst>
              </p:nvPr>
            </p:nvGraphicFramePr>
            <p:xfrm>
              <a:off x="6381831" y="3536442"/>
              <a:ext cx="1911170" cy="1075033"/>
            </p:xfrm>
            <a:graphic>
              <a:graphicData uri="http://schemas.microsoft.com/office/powerpoint/2016/sectionzoom">
                <psez:sectionZm>
                  <psez:sectionZmObj sectionId="{A673BDA6-3722-49CC-805F-8667BEEF27CC}">
                    <psez:zmPr id="{3872CC2C-C2FF-439D-94C3-E10B6A716ECD}" transitionDur="1000" showBg="0">
                      <p166:blipFill xmlns:p166="http://schemas.microsoft.com/office/powerpoint/2016/6/main">
                        <a:blip r:embed="rId6"/>
                        <a:stretch>
                          <a:fillRect/>
                        </a:stretch>
                      </p166:blipFill>
                      <p166:spPr xmlns:p166="http://schemas.microsoft.com/office/powerpoint/2016/6/main">
                        <a:xfrm>
                          <a:off x="0" y="0"/>
                          <a:ext cx="1911170" cy="1075033"/>
                        </a:xfrm>
                        <a:prstGeom prst="rect">
                          <a:avLst/>
                        </a:prstGeom>
                        <a:ln w="3175">
                          <a:noFill/>
                        </a:ln>
                      </p166:spPr>
                    </psez:zmPr>
                  </psez:sectionZmObj>
                </psez:sectionZm>
              </a:graphicData>
            </a:graphic>
          </p:graphicFrame>
        </mc:Choice>
        <mc:Fallback xmlns="">
          <p:pic>
            <p:nvPicPr>
              <p:cNvPr id="30" name="Zoom de section 29">
                <a:hlinkClick r:id="rId7" action="ppaction://hlinksldjump"/>
                <a:extLst>
                  <a:ext uri="{FF2B5EF4-FFF2-40B4-BE49-F238E27FC236}">
                    <a16:creationId xmlns:a16="http://schemas.microsoft.com/office/drawing/2014/main" id="{90CE7C87-15D4-153B-8ABA-A6CE455380A0}"/>
                  </a:ext>
                </a:extLst>
              </p:cNvPr>
              <p:cNvPicPr>
                <a:picLocks noGrp="1" noRot="1" noChangeAspect="1" noMove="1" noResize="1" noEditPoints="1" noAdjustHandles="1" noChangeArrowheads="1" noChangeShapeType="1"/>
              </p:cNvPicPr>
              <p:nvPr/>
            </p:nvPicPr>
            <p:blipFill>
              <a:blip r:embed="rId8"/>
              <a:stretch>
                <a:fillRect/>
              </a:stretch>
            </p:blipFill>
            <p:spPr>
              <a:xfrm>
                <a:off x="6381831" y="3536442"/>
                <a:ext cx="1911170" cy="1075033"/>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32" name="Zoom de section 31">
                <a:extLst>
                  <a:ext uri="{FF2B5EF4-FFF2-40B4-BE49-F238E27FC236}">
                    <a16:creationId xmlns:a16="http://schemas.microsoft.com/office/drawing/2014/main" id="{AB848825-84F1-0CE3-6E9A-C969B2F763A4}"/>
                  </a:ext>
                </a:extLst>
              </p:cNvPr>
              <p:cNvGraphicFramePr>
                <a:graphicFrameLocks noChangeAspect="1"/>
              </p:cNvGraphicFramePr>
              <p:nvPr>
                <p:extLst>
                  <p:ext uri="{D42A27DB-BD31-4B8C-83A1-F6EECF244321}">
                    <p14:modId xmlns:p14="http://schemas.microsoft.com/office/powerpoint/2010/main" val="1296519341"/>
                  </p:ext>
                </p:extLst>
              </p:nvPr>
            </p:nvGraphicFramePr>
            <p:xfrm>
              <a:off x="4953180" y="4761335"/>
              <a:ext cx="1911170" cy="1075033"/>
            </p:xfrm>
            <a:graphic>
              <a:graphicData uri="http://schemas.microsoft.com/office/powerpoint/2016/sectionzoom">
                <psez:sectionZm>
                  <psez:sectionZmObj sectionId="{96C61FFD-10BF-45A5-92B2-DB81F1705D1E}">
                    <psez:zmPr id="{A37FE7BC-3F26-478F-94EB-34930E475636}" transitionDur="1000" showBg="0">
                      <p166:blipFill xmlns:p166="http://schemas.microsoft.com/office/powerpoint/2016/6/main">
                        <a:blip r:embed="rId9"/>
                        <a:stretch>
                          <a:fillRect/>
                        </a:stretch>
                      </p166:blipFill>
                      <p166:spPr xmlns:p166="http://schemas.microsoft.com/office/powerpoint/2016/6/main">
                        <a:xfrm>
                          <a:off x="0" y="0"/>
                          <a:ext cx="1911170" cy="1075033"/>
                        </a:xfrm>
                        <a:prstGeom prst="rect">
                          <a:avLst/>
                        </a:prstGeom>
                        <a:ln w="3175">
                          <a:noFill/>
                        </a:ln>
                      </p166:spPr>
                    </psez:zmPr>
                  </psez:sectionZmObj>
                </psez:sectionZm>
              </a:graphicData>
            </a:graphic>
          </p:graphicFrame>
        </mc:Choice>
        <mc:Fallback xmlns="">
          <p:pic>
            <p:nvPicPr>
              <p:cNvPr id="32" name="Zoom de section 31">
                <a:hlinkClick r:id="rId10" action="ppaction://hlinksldjump"/>
                <a:extLst>
                  <a:ext uri="{FF2B5EF4-FFF2-40B4-BE49-F238E27FC236}">
                    <a16:creationId xmlns:a16="http://schemas.microsoft.com/office/drawing/2014/main" id="{AB848825-84F1-0CE3-6E9A-C969B2F763A4}"/>
                  </a:ext>
                </a:extLst>
              </p:cNvPr>
              <p:cNvPicPr>
                <a:picLocks noGrp="1" noRot="1" noChangeAspect="1" noMove="1" noResize="1" noEditPoints="1" noAdjustHandles="1" noChangeArrowheads="1" noChangeShapeType="1"/>
              </p:cNvPicPr>
              <p:nvPr/>
            </p:nvPicPr>
            <p:blipFill>
              <a:blip r:embed="rId11"/>
              <a:stretch>
                <a:fillRect/>
              </a:stretch>
            </p:blipFill>
            <p:spPr>
              <a:xfrm>
                <a:off x="4953180" y="4761335"/>
                <a:ext cx="1911170" cy="1075033"/>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34" name="Zoom de section 33">
                <a:extLst>
                  <a:ext uri="{FF2B5EF4-FFF2-40B4-BE49-F238E27FC236}">
                    <a16:creationId xmlns:a16="http://schemas.microsoft.com/office/drawing/2014/main" id="{F7E6D248-EBAF-E512-A0D6-252A75AEEA16}"/>
                  </a:ext>
                </a:extLst>
              </p:cNvPr>
              <p:cNvGraphicFramePr>
                <a:graphicFrameLocks noChangeAspect="1"/>
              </p:cNvGraphicFramePr>
              <p:nvPr>
                <p:extLst>
                  <p:ext uri="{D42A27DB-BD31-4B8C-83A1-F6EECF244321}">
                    <p14:modId xmlns:p14="http://schemas.microsoft.com/office/powerpoint/2010/main" val="311532212"/>
                  </p:ext>
                </p:extLst>
              </p:nvPr>
            </p:nvGraphicFramePr>
            <p:xfrm>
              <a:off x="3143713" y="3536442"/>
              <a:ext cx="1911170" cy="1075033"/>
            </p:xfrm>
            <a:graphic>
              <a:graphicData uri="http://schemas.microsoft.com/office/powerpoint/2016/sectionzoom">
                <psez:sectionZm>
                  <psez:sectionZmObj sectionId="{154A9B9A-B219-4EB7-AC61-76BAA4BD8624}">
                    <psez:zmPr id="{9767A62A-C266-4C62-8DCF-EFD23534A271}" transitionDur="1000" showBg="0">
                      <p166:blipFill xmlns:p166="http://schemas.microsoft.com/office/powerpoint/2016/6/main">
                        <a:blip r:embed="rId12"/>
                        <a:stretch>
                          <a:fillRect/>
                        </a:stretch>
                      </p166:blipFill>
                      <p166:spPr xmlns:p166="http://schemas.microsoft.com/office/powerpoint/2016/6/main">
                        <a:xfrm>
                          <a:off x="0" y="0"/>
                          <a:ext cx="1911170" cy="1075033"/>
                        </a:xfrm>
                        <a:prstGeom prst="rect">
                          <a:avLst/>
                        </a:prstGeom>
                        <a:ln w="3175">
                          <a:noFill/>
                        </a:ln>
                      </p166:spPr>
                    </psez:zmPr>
                  </psez:sectionZmObj>
                </psez:sectionZm>
              </a:graphicData>
            </a:graphic>
          </p:graphicFrame>
        </mc:Choice>
        <mc:Fallback xmlns="">
          <p:pic>
            <p:nvPicPr>
              <p:cNvPr id="34" name="Zoom de section 33">
                <a:hlinkClick r:id="rId13" action="ppaction://hlinksldjump"/>
                <a:extLst>
                  <a:ext uri="{FF2B5EF4-FFF2-40B4-BE49-F238E27FC236}">
                    <a16:creationId xmlns:a16="http://schemas.microsoft.com/office/drawing/2014/main" id="{F7E6D248-EBAF-E512-A0D6-252A75AEEA16}"/>
                  </a:ext>
                </a:extLst>
              </p:cNvPr>
              <p:cNvPicPr>
                <a:picLocks noGrp="1" noRot="1" noChangeAspect="1" noMove="1" noResize="1" noEditPoints="1" noAdjustHandles="1" noChangeArrowheads="1" noChangeShapeType="1"/>
              </p:cNvPicPr>
              <p:nvPr/>
            </p:nvPicPr>
            <p:blipFill>
              <a:blip r:embed="rId14"/>
              <a:stretch>
                <a:fillRect/>
              </a:stretch>
            </p:blipFill>
            <p:spPr>
              <a:xfrm>
                <a:off x="3143713" y="3536442"/>
                <a:ext cx="1911170" cy="1075033"/>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36" name="Zoom de section 35">
                <a:extLst>
                  <a:ext uri="{FF2B5EF4-FFF2-40B4-BE49-F238E27FC236}">
                    <a16:creationId xmlns:a16="http://schemas.microsoft.com/office/drawing/2014/main" id="{A131E349-1A0D-18A9-BF9B-A2A768AE7DEB}"/>
                  </a:ext>
                </a:extLst>
              </p:cNvPr>
              <p:cNvGraphicFramePr>
                <a:graphicFrameLocks noChangeAspect="1"/>
              </p:cNvGraphicFramePr>
              <p:nvPr>
                <p:extLst>
                  <p:ext uri="{D42A27DB-BD31-4B8C-83A1-F6EECF244321}">
                    <p14:modId xmlns:p14="http://schemas.microsoft.com/office/powerpoint/2010/main" val="821025126"/>
                  </p:ext>
                </p:extLst>
              </p:nvPr>
            </p:nvGraphicFramePr>
            <p:xfrm>
              <a:off x="3850317" y="1590538"/>
              <a:ext cx="1911170" cy="1075033"/>
            </p:xfrm>
            <a:graphic>
              <a:graphicData uri="http://schemas.microsoft.com/office/powerpoint/2016/sectionzoom">
                <psez:sectionZm>
                  <psez:sectionZmObj sectionId="{BE19FC65-5B75-4409-BD0E-9D6BC77C1A2C}">
                    <psez:zmPr id="{AEF0679C-629B-48E3-A0D2-FC72C410D181}" transitionDur="1000" showBg="0">
                      <p166:blipFill xmlns:p166="http://schemas.microsoft.com/office/powerpoint/2016/6/main">
                        <a:blip r:embed="rId15"/>
                        <a:stretch>
                          <a:fillRect/>
                        </a:stretch>
                      </p166:blipFill>
                      <p166:spPr xmlns:p166="http://schemas.microsoft.com/office/powerpoint/2016/6/main">
                        <a:xfrm>
                          <a:off x="0" y="0"/>
                          <a:ext cx="1911170" cy="1075033"/>
                        </a:xfrm>
                        <a:prstGeom prst="rect">
                          <a:avLst/>
                        </a:prstGeom>
                        <a:ln w="3175">
                          <a:noFill/>
                        </a:ln>
                      </p166:spPr>
                    </psez:zmPr>
                  </psez:sectionZmObj>
                </psez:sectionZm>
              </a:graphicData>
            </a:graphic>
          </p:graphicFrame>
        </mc:Choice>
        <mc:Fallback xmlns="">
          <p:pic>
            <p:nvPicPr>
              <p:cNvPr id="36" name="Zoom de section 35">
                <a:hlinkClick r:id="rId16" action="ppaction://hlinksldjump"/>
                <a:extLst>
                  <a:ext uri="{FF2B5EF4-FFF2-40B4-BE49-F238E27FC236}">
                    <a16:creationId xmlns:a16="http://schemas.microsoft.com/office/drawing/2014/main" id="{A131E349-1A0D-18A9-BF9B-A2A768AE7DEB}"/>
                  </a:ext>
                </a:extLst>
              </p:cNvPr>
              <p:cNvPicPr>
                <a:picLocks noGrp="1" noRot="1" noChangeAspect="1" noMove="1" noResize="1" noEditPoints="1" noAdjustHandles="1" noChangeArrowheads="1" noChangeShapeType="1"/>
              </p:cNvPicPr>
              <p:nvPr/>
            </p:nvPicPr>
            <p:blipFill>
              <a:blip r:embed="rId17"/>
              <a:stretch>
                <a:fillRect/>
              </a:stretch>
            </p:blipFill>
            <p:spPr>
              <a:xfrm>
                <a:off x="3850317" y="1590538"/>
                <a:ext cx="1911170" cy="1075033"/>
              </a:xfrm>
              <a:prstGeom prst="rect">
                <a:avLst/>
              </a:prstGeom>
              <a:ln w="3175">
                <a:noFill/>
              </a:ln>
            </p:spPr>
          </p:pic>
        </mc:Fallback>
      </mc:AlternateContent>
      <p:sp>
        <p:nvSpPr>
          <p:cNvPr id="8" name="Ellipse 7">
            <a:extLst>
              <a:ext uri="{FF2B5EF4-FFF2-40B4-BE49-F238E27FC236}">
                <a16:creationId xmlns:a16="http://schemas.microsoft.com/office/drawing/2014/main" id="{D606AA5E-B396-3A2C-F7AE-7F201E3BEE10}"/>
              </a:ext>
            </a:extLst>
          </p:cNvPr>
          <p:cNvSpPr/>
          <p:nvPr/>
        </p:nvSpPr>
        <p:spPr>
          <a:xfrm>
            <a:off x="5056637" y="3184038"/>
            <a:ext cx="1314450" cy="905751"/>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mc:AlternateContent xmlns:mc="http://schemas.openxmlformats.org/markup-compatibility/2006" xmlns:psez="http://schemas.microsoft.com/office/powerpoint/2016/sectionzoom">
        <mc:Choice Requires="psez">
          <p:graphicFrame>
            <p:nvGraphicFramePr>
              <p:cNvPr id="26" name="Zoom de section 25">
                <a:extLst>
                  <a:ext uri="{FF2B5EF4-FFF2-40B4-BE49-F238E27FC236}">
                    <a16:creationId xmlns:a16="http://schemas.microsoft.com/office/drawing/2014/main" id="{EC3EE03D-6640-9CC3-E717-FF4C5DEAE4EA}"/>
                  </a:ext>
                </a:extLst>
              </p:cNvPr>
              <p:cNvGraphicFramePr>
                <a:graphicFrameLocks noChangeAspect="1"/>
              </p:cNvGraphicFramePr>
              <p:nvPr>
                <p:extLst>
                  <p:ext uri="{D42A27DB-BD31-4B8C-83A1-F6EECF244321}">
                    <p14:modId xmlns:p14="http://schemas.microsoft.com/office/powerpoint/2010/main" val="3563966854"/>
                  </p:ext>
                </p:extLst>
              </p:nvPr>
            </p:nvGraphicFramePr>
            <p:xfrm>
              <a:off x="4698326" y="3100556"/>
              <a:ext cx="1975616" cy="1111284"/>
            </p:xfrm>
            <a:graphic>
              <a:graphicData uri="http://schemas.microsoft.com/office/powerpoint/2016/sectionzoom">
                <psez:sectionZm>
                  <psez:sectionZmObj sectionId="{2790822A-7623-497D-9BE0-8643139D70D2}">
                    <psez:zmPr id="{4E0A2D88-1A19-43AD-95BA-217750F9F164}" transitionDur="1000" showBg="0">
                      <p166:blipFill xmlns:p166="http://schemas.microsoft.com/office/powerpoint/2016/6/main">
                        <a:blip r:embed="rId18"/>
                        <a:stretch>
                          <a:fillRect/>
                        </a:stretch>
                      </p166:blipFill>
                      <p166:spPr xmlns:p166="http://schemas.microsoft.com/office/powerpoint/2016/6/main">
                        <a:xfrm>
                          <a:off x="0" y="0"/>
                          <a:ext cx="1975616" cy="1111284"/>
                        </a:xfrm>
                        <a:prstGeom prst="rect">
                          <a:avLst/>
                        </a:prstGeom>
                        <a:ln w="3175">
                          <a:noFill/>
                        </a:ln>
                      </p166:spPr>
                    </psez:zmPr>
                  </psez:sectionZmObj>
                </psez:sectionZm>
              </a:graphicData>
            </a:graphic>
          </p:graphicFrame>
        </mc:Choice>
        <mc:Fallback xmlns="">
          <p:pic>
            <p:nvPicPr>
              <p:cNvPr id="26" name="Zoom de section 25">
                <a:hlinkClick r:id="rId19" action="ppaction://hlinksldjump"/>
                <a:extLst>
                  <a:ext uri="{FF2B5EF4-FFF2-40B4-BE49-F238E27FC236}">
                    <a16:creationId xmlns:a16="http://schemas.microsoft.com/office/drawing/2014/main" id="{EC3EE03D-6640-9CC3-E717-FF4C5DEAE4EA}"/>
                  </a:ext>
                </a:extLst>
              </p:cNvPr>
              <p:cNvPicPr>
                <a:picLocks noGrp="1" noRot="1" noChangeAspect="1" noMove="1" noResize="1" noEditPoints="1" noAdjustHandles="1" noChangeArrowheads="1" noChangeShapeType="1"/>
              </p:cNvPicPr>
              <p:nvPr/>
            </p:nvPicPr>
            <p:blipFill>
              <a:blip r:embed="rId20"/>
              <a:stretch>
                <a:fillRect/>
              </a:stretch>
            </p:blipFill>
            <p:spPr>
              <a:xfrm>
                <a:off x="4698326" y="3100556"/>
                <a:ext cx="1975616" cy="1111284"/>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0" name="Zoom de diapositive 9">
                <a:extLst>
                  <a:ext uri="{FF2B5EF4-FFF2-40B4-BE49-F238E27FC236}">
                    <a16:creationId xmlns:a16="http://schemas.microsoft.com/office/drawing/2014/main" id="{587AAA37-48F9-6948-4A07-0CB57800BF10}"/>
                  </a:ext>
                </a:extLst>
              </p:cNvPr>
              <p:cNvGraphicFramePr>
                <a:graphicFrameLocks noChangeAspect="1"/>
              </p:cNvGraphicFramePr>
              <p:nvPr>
                <p:extLst>
                  <p:ext uri="{D42A27DB-BD31-4B8C-83A1-F6EECF244321}">
                    <p14:modId xmlns:p14="http://schemas.microsoft.com/office/powerpoint/2010/main" val="2695789224"/>
                  </p:ext>
                </p:extLst>
              </p:nvPr>
            </p:nvGraphicFramePr>
            <p:xfrm>
              <a:off x="9144000" y="5143500"/>
              <a:ext cx="3048000" cy="1714500"/>
            </p:xfrm>
            <a:graphic>
              <a:graphicData uri="http://schemas.microsoft.com/office/powerpoint/2016/slidezoom">
                <pslz:sldZm>
                  <pslz:sldZmObj sldId="264" cId="1650567239">
                    <pslz:zmPr id="{06DEC4F7-DDD3-408F-B1B4-8EB3E9CD3C6A}" returnToParent="0" transitionDur="1000">
                      <p166:blipFill xmlns:p166="http://schemas.microsoft.com/office/powerpoint/2016/6/main">
                        <a:blip r:embed="rId21"/>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0" name="Zoom de diapositive 9">
                <a:hlinkClick r:id="rId22" action="ppaction://hlinksldjump"/>
                <a:extLst>
                  <a:ext uri="{FF2B5EF4-FFF2-40B4-BE49-F238E27FC236}">
                    <a16:creationId xmlns:a16="http://schemas.microsoft.com/office/drawing/2014/main" id="{587AAA37-48F9-6948-4A07-0CB57800BF10}"/>
                  </a:ext>
                </a:extLst>
              </p:cNvPr>
              <p:cNvPicPr>
                <a:picLocks noGrp="1" noRot="1" noChangeAspect="1" noMove="1" noResize="1" noEditPoints="1" noAdjustHandles="1" noChangeArrowheads="1" noChangeShapeType="1"/>
              </p:cNvPicPr>
              <p:nvPr/>
            </p:nvPicPr>
            <p:blipFill>
              <a:blip r:embed="rId23"/>
              <a:stretch>
                <a:fillRect/>
              </a:stretch>
            </p:blipFill>
            <p:spPr>
              <a:xfrm>
                <a:off x="9144000" y="514350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841372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40E8D7-B05B-6FBF-B44E-0DF361000CA4}"/>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7112482F-A925-F50D-2CF9-7472F6B3FE94}"/>
              </a:ext>
            </a:extLst>
          </p:cNvPr>
          <p:cNvSpPr txBox="1"/>
          <p:nvPr/>
        </p:nvSpPr>
        <p:spPr>
          <a:xfrm>
            <a:off x="2581256" y="1022230"/>
            <a:ext cx="7029488" cy="4508927"/>
          </a:xfrm>
          <a:prstGeom prst="rect">
            <a:avLst/>
          </a:prstGeom>
          <a:noFill/>
        </p:spPr>
        <p:txBody>
          <a:bodyPr wrap="none" rtlCol="0">
            <a:spAutoFit/>
          </a:bodyPr>
          <a:lstStyle/>
          <a:p>
            <a:r>
              <a:rPr lang="fr-CA" sz="28700" b="1"/>
              <a:t>CSP</a:t>
            </a:r>
          </a:p>
        </p:txBody>
      </p:sp>
    </p:spTree>
    <p:extLst>
      <p:ext uri="{BB962C8B-B14F-4D97-AF65-F5344CB8AC3E}">
        <p14:creationId xmlns:p14="http://schemas.microsoft.com/office/powerpoint/2010/main" val="1135996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F855F7-8634-B222-D4EE-A75F6FDDEC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39810C-D162-A983-2176-7542F078CC77}"/>
              </a:ext>
            </a:extLst>
          </p:cNvPr>
          <p:cNvSpPr/>
          <p:nvPr/>
        </p:nvSpPr>
        <p:spPr>
          <a:xfrm>
            <a:off x="634760" y="1103780"/>
            <a:ext cx="10814290" cy="51121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04A6170B-E6C6-34EC-1919-B9F65B1DC64F}"/>
              </a:ext>
            </a:extLst>
          </p:cNvPr>
          <p:cNvSpPr txBox="1"/>
          <p:nvPr/>
        </p:nvSpPr>
        <p:spPr>
          <a:xfrm>
            <a:off x="3564701" y="147089"/>
            <a:ext cx="5062604"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ENJEUX DE DÉVELOPPEMENT</a:t>
            </a:r>
          </a:p>
        </p:txBody>
      </p:sp>
      <p:sp>
        <p:nvSpPr>
          <p:cNvPr id="7" name="ZoneTexte 6">
            <a:extLst>
              <a:ext uri="{FF2B5EF4-FFF2-40B4-BE49-F238E27FC236}">
                <a16:creationId xmlns:a16="http://schemas.microsoft.com/office/drawing/2014/main" id="{550CD905-2E03-46E7-5B28-4098A3E06BAE}"/>
              </a:ext>
            </a:extLst>
          </p:cNvPr>
          <p:cNvSpPr txBox="1"/>
          <p:nvPr/>
        </p:nvSpPr>
        <p:spPr>
          <a:xfrm>
            <a:off x="634761" y="1103780"/>
            <a:ext cx="10814290" cy="5112105"/>
          </a:xfrm>
          <a:prstGeom prst="rect">
            <a:avLst/>
          </a:prstGeom>
          <a:noFill/>
          <a:ln w="28575">
            <a:solidFill>
              <a:schemeClr val="tx1"/>
            </a:solidFill>
          </a:ln>
        </p:spPr>
        <p:txBody>
          <a:bodyPr wrap="square">
            <a:spAutoFit/>
          </a:bodyPr>
          <a:lstStyle/>
          <a:p>
            <a:pPr marL="342900" lvl="0" indent="-342900">
              <a:lnSpc>
                <a:spcPct val="15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Avoir la capacité organisationnelle et financière de faire face à nos responsabilités tout en répondant à notre mission</a:t>
            </a:r>
          </a:p>
          <a:p>
            <a:pPr marL="342900" lvl="0" indent="-342900">
              <a:lnSpc>
                <a:spcPct val="15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Assurer un équilibre entre abordabilité et rentabilité financière</a:t>
            </a:r>
          </a:p>
          <a:p>
            <a:pPr marL="342900" lvl="0" indent="-342900">
              <a:lnSpc>
                <a:spcPct val="15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Attirer, maintenir et développer la main-d’œuvre pour l’ensemble des services</a:t>
            </a:r>
          </a:p>
          <a:p>
            <a:pPr marL="342900" lvl="0" indent="-342900">
              <a:lnSpc>
                <a:spcPct val="15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Moderniser notre lieu, notre image et améliorer notre positionnement concurrentiel en soulignant ce qui nous démarque</a:t>
            </a:r>
          </a:p>
          <a:p>
            <a:pPr marL="342900" lvl="0" indent="-342900">
              <a:lnSpc>
                <a:spcPct val="15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Prendre position sur l’actualité et sur des enjeux liés à notre mission </a:t>
            </a:r>
          </a:p>
          <a:p>
            <a:pPr marL="342900" lvl="0" indent="-342900">
              <a:lnSpc>
                <a:spcPct val="15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Réaffirmer que le CSP est un lieu de débats, de concertation et de mobilisation</a:t>
            </a:r>
          </a:p>
          <a:p>
            <a:pPr marL="342900" lvl="0" indent="-342900">
              <a:lnSpc>
                <a:spcPct val="15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Offrir une réponse structurante et concertée aux besoins communautaires du quartier</a:t>
            </a:r>
          </a:p>
          <a:p>
            <a:pPr marL="342900" lvl="0" indent="-342900">
              <a:lnSpc>
                <a:spcPct val="150000"/>
              </a:lnSpc>
              <a:spcAft>
                <a:spcPts val="800"/>
              </a:spcAft>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Maintenir et développer les collaborations et représentations à l’externe</a:t>
            </a:r>
          </a:p>
        </p:txBody>
      </p:sp>
    </p:spTree>
    <p:extLst>
      <p:ext uri="{BB962C8B-B14F-4D97-AF65-F5344CB8AC3E}">
        <p14:creationId xmlns:p14="http://schemas.microsoft.com/office/powerpoint/2010/main" val="3437512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272527-3BD8-277F-C592-72DE7D320758}"/>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2F4035C9-E5B1-4D7D-52E5-33373C6410DF}"/>
              </a:ext>
            </a:extLst>
          </p:cNvPr>
          <p:cNvSpPr txBox="1"/>
          <p:nvPr/>
        </p:nvSpPr>
        <p:spPr>
          <a:xfrm>
            <a:off x="0" y="1351508"/>
            <a:ext cx="12192000" cy="4154984"/>
          </a:xfrm>
          <a:prstGeom prst="rect">
            <a:avLst/>
          </a:prstGeom>
          <a:noFill/>
        </p:spPr>
        <p:txBody>
          <a:bodyPr wrap="square" rtlCol="0">
            <a:spAutoFit/>
          </a:bodyPr>
          <a:lstStyle/>
          <a:p>
            <a:pPr algn="ctr"/>
            <a:r>
              <a:rPr lang="fr-CA" sz="8800" b="1" dirty="0"/>
              <a:t>ACCUEIL ET</a:t>
            </a:r>
          </a:p>
          <a:p>
            <a:pPr algn="ctr"/>
            <a:r>
              <a:rPr lang="fr-CA" sz="8800" b="1" dirty="0"/>
              <a:t>LOCATION</a:t>
            </a:r>
          </a:p>
          <a:p>
            <a:pPr algn="ctr"/>
            <a:r>
              <a:rPr lang="fr-CA" sz="8800" b="1" dirty="0"/>
              <a:t>DE SALLES</a:t>
            </a:r>
          </a:p>
        </p:txBody>
      </p:sp>
    </p:spTree>
    <p:extLst>
      <p:ext uri="{BB962C8B-B14F-4D97-AF65-F5344CB8AC3E}">
        <p14:creationId xmlns:p14="http://schemas.microsoft.com/office/powerpoint/2010/main" val="437610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4B4EDC-59E7-AEF9-E18B-53E3B032E9E2}"/>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712157B1-6B43-963B-91A7-276C1EF06448}"/>
              </a:ext>
            </a:extLst>
          </p:cNvPr>
          <p:cNvSpPr txBox="1"/>
          <p:nvPr/>
        </p:nvSpPr>
        <p:spPr>
          <a:xfrm>
            <a:off x="634760" y="1103780"/>
            <a:ext cx="10922479" cy="3137205"/>
          </a:xfrm>
          <a:prstGeom prst="rect">
            <a:avLst/>
          </a:prstGeom>
          <a:noFill/>
        </p:spPr>
        <p:txBody>
          <a:bodyPr wrap="square">
            <a:spAutoFit/>
          </a:bodyPr>
          <a:lstStyle/>
          <a:p>
            <a:pPr marL="342900" lvl="0" indent="-342900">
              <a:lnSpc>
                <a:spcPct val="25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Moderniser les espaces et les équipements</a:t>
            </a:r>
          </a:p>
          <a:p>
            <a:pPr marL="342900" lvl="0" indent="-342900">
              <a:lnSpc>
                <a:spcPct val="25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Développer le marché de location de nos espaces</a:t>
            </a:r>
          </a:p>
          <a:p>
            <a:pPr marL="342900" lvl="0" indent="-342900">
              <a:lnSpc>
                <a:spcPct val="250000"/>
              </a:lnSpc>
              <a:spcAft>
                <a:spcPts val="800"/>
              </a:spcAft>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Maintenir l’abordabilité du lieu</a:t>
            </a:r>
            <a:endParaRPr lang="fr-CA" sz="2000" kern="100">
              <a:ea typeface="Calibri" panose="020F0502020204030204" pitchFamily="34" charset="0"/>
              <a:cs typeface="Times New Roman" panose="02020603050405020304" pitchFamily="18" charset="0"/>
            </a:endParaRPr>
          </a:p>
          <a:p>
            <a:pPr marL="342900" lvl="0" indent="-342900">
              <a:lnSpc>
                <a:spcPct val="250000"/>
              </a:lnSpc>
              <a:spcAft>
                <a:spcPts val="800"/>
              </a:spcAft>
              <a:buFont typeface="Symbol" panose="05050102010706020507" pitchFamily="18" charset="2"/>
              <a:buChar char=""/>
            </a:pPr>
            <a:r>
              <a:rPr lang="fr-CA" sz="2000" kern="100">
                <a:ea typeface="Calibri" panose="020F0502020204030204" pitchFamily="34" charset="0"/>
                <a:cs typeface="Times New Roman" panose="02020603050405020304" pitchFamily="18" charset="0"/>
              </a:rPr>
              <a:t>Améliorer l’accessibilité universelle</a:t>
            </a:r>
            <a:endParaRPr lang="fr-CA" sz="2000" kern="100">
              <a:effectLst/>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A264CAFC-7715-0E82-B45D-21C325E34EB7}"/>
              </a:ext>
            </a:extLst>
          </p:cNvPr>
          <p:cNvSpPr txBox="1"/>
          <p:nvPr/>
        </p:nvSpPr>
        <p:spPr>
          <a:xfrm>
            <a:off x="3564701" y="147089"/>
            <a:ext cx="5062604"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ENJEUX DE DÉVELOPPEMENT</a:t>
            </a:r>
          </a:p>
        </p:txBody>
      </p:sp>
    </p:spTree>
    <p:extLst>
      <p:ext uri="{BB962C8B-B14F-4D97-AF65-F5344CB8AC3E}">
        <p14:creationId xmlns:p14="http://schemas.microsoft.com/office/powerpoint/2010/main" val="402256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5A1A7-F56E-6F6C-ADBB-6728230BF81F}"/>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43BB8670-EF3E-9503-2CAA-8F56D61E4FC8}"/>
              </a:ext>
            </a:extLst>
          </p:cNvPr>
          <p:cNvSpPr txBox="1"/>
          <p:nvPr/>
        </p:nvSpPr>
        <p:spPr>
          <a:xfrm>
            <a:off x="0" y="2705725"/>
            <a:ext cx="12192000" cy="1446550"/>
          </a:xfrm>
          <a:prstGeom prst="rect">
            <a:avLst/>
          </a:prstGeom>
          <a:noFill/>
        </p:spPr>
        <p:txBody>
          <a:bodyPr wrap="square" rtlCol="0">
            <a:spAutoFit/>
          </a:bodyPr>
          <a:lstStyle/>
          <a:p>
            <a:pPr algn="ctr"/>
            <a:r>
              <a:rPr lang="fr-CA" sz="8800" b="1" dirty="0"/>
              <a:t>PSYCHOTHÉRAPIE</a:t>
            </a:r>
          </a:p>
        </p:txBody>
      </p:sp>
    </p:spTree>
    <p:extLst>
      <p:ext uri="{BB962C8B-B14F-4D97-AF65-F5344CB8AC3E}">
        <p14:creationId xmlns:p14="http://schemas.microsoft.com/office/powerpoint/2010/main" val="3524948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153ACD-D70A-5C12-4AF7-FE0DC2240D17}"/>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EF1A8093-F9C4-4562-487B-2FEB0DB48E96}"/>
              </a:ext>
            </a:extLst>
          </p:cNvPr>
          <p:cNvSpPr txBox="1"/>
          <p:nvPr/>
        </p:nvSpPr>
        <p:spPr>
          <a:xfrm>
            <a:off x="634760" y="1103780"/>
            <a:ext cx="10922479" cy="3688638"/>
          </a:xfrm>
          <a:prstGeom prst="rect">
            <a:avLst/>
          </a:prstGeom>
          <a:noFill/>
        </p:spPr>
        <p:txBody>
          <a:bodyPr wrap="square">
            <a:spAutoFit/>
          </a:bodyPr>
          <a:lstStyle/>
          <a:p>
            <a:pPr marL="342900" lvl="0" indent="-342900">
              <a:lnSpc>
                <a:spcPct val="200000"/>
              </a:lnSpc>
              <a:buFont typeface="Symbol" panose="05050102010706020507" pitchFamily="18" charset="2"/>
              <a:buChar char=""/>
            </a:pPr>
            <a:r>
              <a:rPr lang="fr-CA" sz="2000" kern="100" dirty="0">
                <a:effectLst/>
                <a:ea typeface="Calibri" panose="020F0502020204030204" pitchFamily="34" charset="0"/>
                <a:cs typeface="Times New Roman" panose="02020603050405020304" pitchFamily="18" charset="0"/>
              </a:rPr>
              <a:t>Assurer la reconnaissance gouvernementale et la viabilité financière du service</a:t>
            </a:r>
          </a:p>
          <a:p>
            <a:pPr marL="342900" lvl="0" indent="-342900">
              <a:lnSpc>
                <a:spcPct val="200000"/>
              </a:lnSpc>
              <a:buFont typeface="Symbol" panose="05050102010706020507" pitchFamily="18" charset="2"/>
              <a:buChar char=""/>
            </a:pPr>
            <a:r>
              <a:rPr lang="fr-CA" sz="2000" kern="100" dirty="0">
                <a:effectLst/>
                <a:ea typeface="Calibri" panose="020F0502020204030204" pitchFamily="34" charset="0"/>
                <a:cs typeface="Times New Roman" panose="02020603050405020304" pitchFamily="18" charset="0"/>
              </a:rPr>
              <a:t>Répondre à un besoin croissant d’accompagnement des organisations en matière de soutien psychologique et d’intervention clinique</a:t>
            </a:r>
          </a:p>
          <a:p>
            <a:pPr marL="342900" lvl="0" indent="-342900">
              <a:lnSpc>
                <a:spcPct val="200000"/>
              </a:lnSpc>
              <a:buFont typeface="Symbol" panose="05050102010706020507" pitchFamily="18" charset="2"/>
              <a:buChar char=""/>
            </a:pPr>
            <a:r>
              <a:rPr lang="fr-CA" sz="2000" kern="100" dirty="0">
                <a:effectLst/>
                <a:ea typeface="Calibri" panose="020F0502020204030204" pitchFamily="34" charset="0"/>
                <a:cs typeface="Times New Roman" panose="02020603050405020304" pitchFamily="18" charset="0"/>
              </a:rPr>
              <a:t>Accroître l’accessibilité du service aux personnes dans un contexte de difficulté d’accès aux services publics et privés </a:t>
            </a:r>
            <a:endParaRPr lang="fr-CA" sz="2000" kern="100" dirty="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fr-CA" sz="2000" kern="100" dirty="0">
                <a:effectLst/>
                <a:ea typeface="Calibri" panose="020F0502020204030204" pitchFamily="34" charset="0"/>
                <a:cs typeface="Times New Roman" panose="02020603050405020304" pitchFamily="18" charset="0"/>
              </a:rPr>
              <a:t>Améliorer l’espace physique</a:t>
            </a:r>
          </a:p>
        </p:txBody>
      </p:sp>
      <p:sp>
        <p:nvSpPr>
          <p:cNvPr id="2" name="ZoneTexte 1">
            <a:extLst>
              <a:ext uri="{FF2B5EF4-FFF2-40B4-BE49-F238E27FC236}">
                <a16:creationId xmlns:a16="http://schemas.microsoft.com/office/drawing/2014/main" id="{C7B1451D-3C17-1EFE-899D-E9E736BA26A5}"/>
              </a:ext>
            </a:extLst>
          </p:cNvPr>
          <p:cNvSpPr txBox="1"/>
          <p:nvPr/>
        </p:nvSpPr>
        <p:spPr>
          <a:xfrm>
            <a:off x="3564701" y="147089"/>
            <a:ext cx="5062604"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ENJEUX DE DÉVELOPPEMENT</a:t>
            </a:r>
          </a:p>
        </p:txBody>
      </p:sp>
    </p:spTree>
    <p:extLst>
      <p:ext uri="{BB962C8B-B14F-4D97-AF65-F5344CB8AC3E}">
        <p14:creationId xmlns:p14="http://schemas.microsoft.com/office/powerpoint/2010/main" val="2481478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88E98D-9DEA-AD7A-B226-3F5530A69693}"/>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87A8E74E-FEBA-8EAE-1108-F7D5043499D1}"/>
              </a:ext>
            </a:extLst>
          </p:cNvPr>
          <p:cNvSpPr txBox="1"/>
          <p:nvPr/>
        </p:nvSpPr>
        <p:spPr>
          <a:xfrm>
            <a:off x="0" y="1351508"/>
            <a:ext cx="12192000" cy="4154984"/>
          </a:xfrm>
          <a:prstGeom prst="rect">
            <a:avLst/>
          </a:prstGeom>
          <a:noFill/>
        </p:spPr>
        <p:txBody>
          <a:bodyPr wrap="square" rtlCol="0">
            <a:spAutoFit/>
          </a:bodyPr>
          <a:lstStyle/>
          <a:p>
            <a:pPr algn="ctr"/>
            <a:r>
              <a:rPr lang="fr-CA" sz="8800" b="1" dirty="0"/>
              <a:t>DÉVELOPPEMENT</a:t>
            </a:r>
          </a:p>
          <a:p>
            <a:pPr algn="ctr"/>
            <a:r>
              <a:rPr lang="fr-CA" sz="8800" b="1" dirty="0"/>
              <a:t>PERSONNEL ET</a:t>
            </a:r>
          </a:p>
          <a:p>
            <a:pPr algn="ctr"/>
            <a:r>
              <a:rPr lang="fr-CA" sz="8800" b="1" dirty="0"/>
              <a:t>SPIRITUEL</a:t>
            </a:r>
          </a:p>
        </p:txBody>
      </p:sp>
    </p:spTree>
    <p:extLst>
      <p:ext uri="{BB962C8B-B14F-4D97-AF65-F5344CB8AC3E}">
        <p14:creationId xmlns:p14="http://schemas.microsoft.com/office/powerpoint/2010/main" val="1083930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E56244-63FC-5B4A-10B3-0C8D0CF02B3B}"/>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63BE0D36-E99D-7EE2-C682-828455AD5CD1}"/>
              </a:ext>
            </a:extLst>
          </p:cNvPr>
          <p:cNvSpPr txBox="1"/>
          <p:nvPr/>
        </p:nvSpPr>
        <p:spPr>
          <a:xfrm>
            <a:off x="634760" y="1103780"/>
            <a:ext cx="10922479" cy="2457532"/>
          </a:xfrm>
          <a:prstGeom prst="rect">
            <a:avLst/>
          </a:prstGeom>
          <a:noFill/>
        </p:spPr>
        <p:txBody>
          <a:bodyPr wrap="square">
            <a:spAutoFit/>
          </a:bodyPr>
          <a:lstStyle/>
          <a:p>
            <a:pPr marL="342900" lvl="0" indent="-342900">
              <a:lnSpc>
                <a:spcPct val="20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Assurer la viabilité financière du service </a:t>
            </a:r>
          </a:p>
          <a:p>
            <a:pPr marL="342900" lvl="0" indent="-342900">
              <a:lnSpc>
                <a:spcPct val="20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Promouvoir une nouvelle offre de service </a:t>
            </a:r>
          </a:p>
          <a:p>
            <a:pPr marL="342900" lvl="0" indent="-342900">
              <a:lnSpc>
                <a:spcPct val="200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Rejoindre de nouvelles clientèles</a:t>
            </a:r>
          </a:p>
          <a:p>
            <a:pPr marL="342900" lvl="0" indent="-342900">
              <a:lnSpc>
                <a:spcPct val="200000"/>
              </a:lnSpc>
              <a:spcAft>
                <a:spcPts val="800"/>
              </a:spcAft>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Demeurer un lieu ouvert et sécuritaire pour le </a:t>
            </a:r>
            <a:r>
              <a:rPr lang="fr-CA" sz="2000" kern="100">
                <a:ea typeface="Calibri" panose="020F0502020204030204" pitchFamily="34" charset="0"/>
                <a:cs typeface="Times New Roman" panose="02020603050405020304" pitchFamily="18" charset="0"/>
              </a:rPr>
              <a:t>développement personnel et spirituel</a:t>
            </a:r>
            <a:r>
              <a:rPr lang="fr-CA" sz="2000" kern="100">
                <a:effectLst/>
                <a:ea typeface="Calibri" panose="020F0502020204030204" pitchFamily="34" charset="0"/>
                <a:cs typeface="Times New Roman" panose="02020603050405020304" pitchFamily="18" charset="0"/>
              </a:rPr>
              <a:t> </a:t>
            </a:r>
          </a:p>
        </p:txBody>
      </p:sp>
      <p:sp>
        <p:nvSpPr>
          <p:cNvPr id="2" name="ZoneTexte 1">
            <a:extLst>
              <a:ext uri="{FF2B5EF4-FFF2-40B4-BE49-F238E27FC236}">
                <a16:creationId xmlns:a16="http://schemas.microsoft.com/office/drawing/2014/main" id="{29084FA3-FC9C-82F4-A130-CE269DE6F8B5}"/>
              </a:ext>
            </a:extLst>
          </p:cNvPr>
          <p:cNvSpPr txBox="1"/>
          <p:nvPr/>
        </p:nvSpPr>
        <p:spPr>
          <a:xfrm>
            <a:off x="3564701" y="147089"/>
            <a:ext cx="5062604"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ENJEUX DE DÉVELOPPEMENT</a:t>
            </a:r>
          </a:p>
        </p:txBody>
      </p:sp>
    </p:spTree>
    <p:extLst>
      <p:ext uri="{BB962C8B-B14F-4D97-AF65-F5344CB8AC3E}">
        <p14:creationId xmlns:p14="http://schemas.microsoft.com/office/powerpoint/2010/main" val="2840297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48AD6B-C1EE-924F-2D61-C350CF5D7403}"/>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0B52013A-46BF-C186-8C71-46718C23F5CB}"/>
              </a:ext>
            </a:extLst>
          </p:cNvPr>
          <p:cNvSpPr txBox="1"/>
          <p:nvPr/>
        </p:nvSpPr>
        <p:spPr>
          <a:xfrm>
            <a:off x="0" y="2028616"/>
            <a:ext cx="12192000" cy="2800767"/>
          </a:xfrm>
          <a:prstGeom prst="rect">
            <a:avLst/>
          </a:prstGeom>
          <a:noFill/>
        </p:spPr>
        <p:txBody>
          <a:bodyPr wrap="square" rtlCol="0">
            <a:spAutoFit/>
          </a:bodyPr>
          <a:lstStyle/>
          <a:p>
            <a:pPr algn="ctr"/>
            <a:r>
              <a:rPr lang="fr-CA" sz="8800" b="1" dirty="0"/>
              <a:t>SOUTIEN  AUX</a:t>
            </a:r>
          </a:p>
          <a:p>
            <a:pPr algn="ctr"/>
            <a:r>
              <a:rPr lang="fr-CA" sz="8800" b="1" dirty="0"/>
              <a:t>ORGANISATIONS</a:t>
            </a:r>
          </a:p>
        </p:txBody>
      </p:sp>
    </p:spTree>
    <p:extLst>
      <p:ext uri="{BB962C8B-B14F-4D97-AF65-F5344CB8AC3E}">
        <p14:creationId xmlns:p14="http://schemas.microsoft.com/office/powerpoint/2010/main" val="1483299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0C3C699-3B3F-46AA-9F2D-17E1AB5FC800}"/>
              </a:ext>
            </a:extLst>
          </p:cNvPr>
          <p:cNvSpPr txBox="1"/>
          <p:nvPr/>
        </p:nvSpPr>
        <p:spPr>
          <a:xfrm>
            <a:off x="4564817" y="382373"/>
            <a:ext cx="3062057"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lang="fr-CA" sz="2800"/>
              <a:t>MÉTHODOLOGIE</a:t>
            </a:r>
          </a:p>
        </p:txBody>
      </p:sp>
      <p:sp>
        <p:nvSpPr>
          <p:cNvPr id="5" name="ZoneTexte 4">
            <a:extLst>
              <a:ext uri="{FF2B5EF4-FFF2-40B4-BE49-F238E27FC236}">
                <a16:creationId xmlns:a16="http://schemas.microsoft.com/office/drawing/2014/main" id="{0635F740-CF36-52EE-873B-80023E18EFA6}"/>
              </a:ext>
            </a:extLst>
          </p:cNvPr>
          <p:cNvSpPr txBox="1"/>
          <p:nvPr/>
        </p:nvSpPr>
        <p:spPr>
          <a:xfrm>
            <a:off x="476095" y="1191763"/>
            <a:ext cx="11239500" cy="4842351"/>
          </a:xfrm>
          <a:prstGeom prst="rect">
            <a:avLst/>
          </a:prstGeom>
          <a:noFill/>
        </p:spPr>
        <p:txBody>
          <a:bodyPr wrap="square">
            <a:spAutoFit/>
          </a:bodyPr>
          <a:lstStyle/>
          <a:p>
            <a:pPr algn="just">
              <a:lnSpc>
                <a:spcPct val="150000"/>
              </a:lnSpc>
              <a:spcAft>
                <a:spcPts val="850"/>
              </a:spcAft>
            </a:pPr>
            <a:r>
              <a:rPr lang="fr-CA" kern="1800">
                <a:latin typeface="Arial" panose="020B0604020202020204" pitchFamily="34" charset="0"/>
                <a:cs typeface="Arial" panose="020B0604020202020204" pitchFamily="34" charset="0"/>
              </a:rPr>
              <a:t>Nous avons mené cette planification stratégique (PS) avec une démarche animée et structurée par Manuel Soto, en utilisant la méthodologie de notre Guide de planification stratégique (GPS). L’ensemble de l’équipe et des représentants du conseil d’administration ont été mobilisés pendant plus d’un an.</a:t>
            </a:r>
          </a:p>
          <a:p>
            <a:pPr algn="just">
              <a:lnSpc>
                <a:spcPct val="150000"/>
              </a:lnSpc>
              <a:spcAft>
                <a:spcPts val="850"/>
              </a:spcAft>
            </a:pPr>
            <a:r>
              <a:rPr lang="fr-CA" kern="1800">
                <a:latin typeface="Arial" panose="020B0604020202020204" pitchFamily="34" charset="0"/>
                <a:cs typeface="Arial" panose="020B0604020202020204" pitchFamily="34" charset="0"/>
              </a:rPr>
              <a:t>Les besoins des personnes et des groupes changent rapidement alors nous avons enrichi notre réflexion par une consultation auprès de nos membres, de nos partenaires et auprès des personnes et organisations utilisatrices de nos services afin de rester pertinents dans notre réponse à leurs besoins.  </a:t>
            </a:r>
          </a:p>
          <a:p>
            <a:pPr algn="just">
              <a:lnSpc>
                <a:spcPct val="150000"/>
              </a:lnSpc>
              <a:spcAft>
                <a:spcPts val="850"/>
              </a:spcAft>
            </a:pPr>
            <a:r>
              <a:rPr lang="fr-CA" kern="1800">
                <a:latin typeface="Arial" panose="020B0604020202020204" pitchFamily="34" charset="0"/>
                <a:cs typeface="Arial" panose="020B0604020202020204" pitchFamily="34" charset="0"/>
              </a:rPr>
              <a:t>Sous le leadership d’un comité porteur animé par la direction générale, la PS a été rédigée par nous-mêmes en nous disant que </a:t>
            </a:r>
            <a:r>
              <a:rPr lang="fr-CA" i="1" kern="1800">
                <a:latin typeface="Arial" panose="020B0604020202020204" pitchFamily="34" charset="0"/>
                <a:cs typeface="Arial" panose="020B0604020202020204" pitchFamily="34" charset="0"/>
              </a:rPr>
              <a:t>si nous n’avons pas le temps de l’écrire, nous risquons de ne pas prendre le temps de la suivre et de la réaliser</a:t>
            </a:r>
            <a:r>
              <a:rPr lang="fr-CA" kern="1800">
                <a:latin typeface="Arial" panose="020B0604020202020204" pitchFamily="34" charset="0"/>
                <a:cs typeface="Arial" panose="020B0604020202020204" pitchFamily="34" charset="0"/>
              </a:rPr>
              <a:t>. </a:t>
            </a:r>
            <a:r>
              <a:rPr lang="fr-CA">
                <a:effectLst/>
                <a:latin typeface="Arial" panose="020B0604020202020204" pitchFamily="34" charset="0"/>
                <a:ea typeface="Times New Roman" panose="02020603050405020304" pitchFamily="18" charset="0"/>
                <a:cs typeface="Arial" panose="020B0604020202020204" pitchFamily="34" charset="0"/>
              </a:rPr>
              <a:t>C’est donc </a:t>
            </a:r>
            <a:r>
              <a:rPr lang="fr-CA" i="1">
                <a:effectLst/>
                <a:latin typeface="Arial" panose="020B0604020202020204" pitchFamily="34" charset="0"/>
                <a:ea typeface="Times New Roman" panose="02020603050405020304" pitchFamily="18" charset="0"/>
                <a:cs typeface="Arial" panose="020B0604020202020204" pitchFamily="34" charset="0"/>
              </a:rPr>
              <a:t>résolument tournée vers l’avenir </a:t>
            </a:r>
            <a:r>
              <a:rPr lang="fr-CA">
                <a:effectLst/>
                <a:latin typeface="Arial" panose="020B0604020202020204" pitchFamily="34" charset="0"/>
                <a:ea typeface="Times New Roman" panose="02020603050405020304" pitchFamily="18" charset="0"/>
                <a:cs typeface="Arial" panose="020B0604020202020204" pitchFamily="34" charset="0"/>
              </a:rPr>
              <a:t>que l’équipe du Centre St-Pierre s’est mobilisée pour </a:t>
            </a:r>
            <a:r>
              <a:rPr lang="fr-CA" b="1">
                <a:effectLst/>
                <a:latin typeface="Arial" panose="020B0604020202020204" pitchFamily="34" charset="0"/>
                <a:ea typeface="Times New Roman" panose="02020603050405020304" pitchFamily="18" charset="0"/>
                <a:cs typeface="Arial" panose="020B0604020202020204" pitchFamily="34" charset="0"/>
              </a:rPr>
              <a:t>matérialiser ses aspirations dans le réel</a:t>
            </a:r>
            <a:r>
              <a:rPr lang="fr-CA">
                <a:effectLst/>
                <a:latin typeface="Arial" panose="020B0604020202020204" pitchFamily="34" charset="0"/>
                <a:ea typeface="Times New Roman" panose="02020603050405020304" pitchFamily="18" charset="0"/>
                <a:cs typeface="Arial" panose="020B0604020202020204" pitchFamily="34" charset="0"/>
              </a:rPr>
              <a:t>.</a:t>
            </a:r>
            <a:r>
              <a:rPr lang="fr-CA" kern="1800">
                <a:latin typeface="Arial" panose="020B0604020202020204" pitchFamily="34" charset="0"/>
                <a:cs typeface="Arial" panose="020B0604020202020204" pitchFamily="34" charset="0"/>
              </a:rPr>
              <a:t>  L’appropriation par le personnel de la démarche et de son aboutissement est devenue une évidence.</a:t>
            </a:r>
            <a:endParaRPr lang="fr-CA" sz="2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Ellipse 19">
            <a:extLst>
              <a:ext uri="{FF2B5EF4-FFF2-40B4-BE49-F238E27FC236}">
                <a16:creationId xmlns:a16="http://schemas.microsoft.com/office/drawing/2014/main" id="{88788B75-5976-E9B0-A8CA-17EBA0CB36FA}"/>
              </a:ext>
            </a:extLst>
          </p:cNvPr>
          <p:cNvSpPr/>
          <p:nvPr/>
        </p:nvSpPr>
        <p:spPr>
          <a:xfrm>
            <a:off x="-376886" y="6328536"/>
            <a:ext cx="157017" cy="15527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22220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8E1BC2-54C2-FBA1-0F4A-B2E91C2955FB}"/>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B3D59D36-1434-1EA7-FFC2-9DD90C41881A}"/>
              </a:ext>
            </a:extLst>
          </p:cNvPr>
          <p:cNvSpPr txBox="1"/>
          <p:nvPr/>
        </p:nvSpPr>
        <p:spPr>
          <a:xfrm>
            <a:off x="563740" y="1536174"/>
            <a:ext cx="11328280" cy="4401205"/>
          </a:xfrm>
          <a:prstGeom prst="rect">
            <a:avLst/>
          </a:prstGeom>
          <a:solidFill>
            <a:schemeClr val="bg1">
              <a:lumMod val="65000"/>
              <a:lumOff val="35000"/>
            </a:schemeClr>
          </a:solidFill>
        </p:spPr>
        <p:txBody>
          <a:bodyPr wrap="square">
            <a:spAutoFit/>
          </a:bodyPr>
          <a:lstStyle/>
          <a:p>
            <a:pPr marL="342900" lvl="0" indent="-342900">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Accroître la reconnaissance de notre mission globale et le financement</a:t>
            </a:r>
          </a:p>
          <a:p>
            <a:pPr marL="342900" lvl="0" indent="-342900">
              <a:buFont typeface="Symbol" panose="05050102010706020507" pitchFamily="18" charset="2"/>
              <a:buChar char=""/>
            </a:pPr>
            <a:endParaRPr lang="fr-CA" sz="2000" kern="10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Maintenir notre approche d’éducation populaire dans un contexte d’accélération systémique et maintenir l’abordabilité aux services</a:t>
            </a:r>
          </a:p>
          <a:p>
            <a:pPr marL="342900" lvl="0" indent="-342900">
              <a:buFont typeface="Symbol" panose="05050102010706020507" pitchFamily="18" charset="2"/>
              <a:buChar char=""/>
            </a:pPr>
            <a:endParaRPr lang="fr-CA" sz="2000" kern="10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Poursuivre l’innovation, la recherche et développement en formation et en accompagnement dans une perspective de développement du leadership, des compétences et du pouvoir d’agir</a:t>
            </a:r>
          </a:p>
          <a:p>
            <a:pPr marL="342900" lvl="0" indent="-342900">
              <a:buFont typeface="Symbol" panose="05050102010706020507" pitchFamily="18" charset="2"/>
              <a:buChar char=""/>
            </a:pPr>
            <a:endParaRPr lang="fr-CA" sz="2000" kern="10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Soutenir le développement professionnel des membres de l’équipe</a:t>
            </a:r>
          </a:p>
          <a:p>
            <a:pPr marL="342900" lvl="0" indent="-342900">
              <a:buFont typeface="Symbol" panose="05050102010706020507" pitchFamily="18" charset="2"/>
              <a:buChar char=""/>
            </a:pPr>
            <a:endParaRPr lang="fr-CA" sz="2000" kern="100">
              <a:effectLst/>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Maintenir les savoirs et les compétences en action communautaire autonome (ACA) et en </a:t>
            </a:r>
            <a:r>
              <a:rPr lang="fr-CA" sz="2000" kern="100">
                <a:ea typeface="Calibri" panose="020F0502020204030204" pitchFamily="34" charset="0"/>
                <a:cs typeface="Times New Roman" panose="02020603050405020304" pitchFamily="18" charset="0"/>
              </a:rPr>
              <a:t>éducation populaire autonome (ÉPA) </a:t>
            </a:r>
            <a:r>
              <a:rPr lang="fr-CA" sz="2000" kern="100">
                <a:effectLst/>
                <a:ea typeface="Calibri" panose="020F0502020204030204" pitchFamily="34" charset="0"/>
                <a:cs typeface="Times New Roman" panose="02020603050405020304" pitchFamily="18" charset="0"/>
              </a:rPr>
              <a:t>dans un contexte de renouvellement de la main-d’œuvre dans le milieu communautaire à travers le Québec</a:t>
            </a:r>
          </a:p>
        </p:txBody>
      </p:sp>
      <p:sp>
        <p:nvSpPr>
          <p:cNvPr id="2" name="ZoneTexte 1">
            <a:extLst>
              <a:ext uri="{FF2B5EF4-FFF2-40B4-BE49-F238E27FC236}">
                <a16:creationId xmlns:a16="http://schemas.microsoft.com/office/drawing/2014/main" id="{0BD5F5BA-558C-40A9-438F-01EDA1FB0752}"/>
              </a:ext>
            </a:extLst>
          </p:cNvPr>
          <p:cNvSpPr txBox="1"/>
          <p:nvPr/>
        </p:nvSpPr>
        <p:spPr>
          <a:xfrm>
            <a:off x="3564701" y="147089"/>
            <a:ext cx="5062604"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ENJEUX DE DÉVELOPPEMENT</a:t>
            </a:r>
          </a:p>
        </p:txBody>
      </p:sp>
    </p:spTree>
    <p:extLst>
      <p:ext uri="{BB962C8B-B14F-4D97-AF65-F5344CB8AC3E}">
        <p14:creationId xmlns:p14="http://schemas.microsoft.com/office/powerpoint/2010/main" val="2726399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2D37FB-C663-5265-DB8D-7EE0522CD612}"/>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A2C27A7A-A7E0-2D59-59FA-79CA84136304}"/>
              </a:ext>
            </a:extLst>
          </p:cNvPr>
          <p:cNvSpPr txBox="1"/>
          <p:nvPr/>
        </p:nvSpPr>
        <p:spPr>
          <a:xfrm>
            <a:off x="0" y="2028616"/>
            <a:ext cx="12192000" cy="2800767"/>
          </a:xfrm>
          <a:prstGeom prst="rect">
            <a:avLst/>
          </a:prstGeom>
          <a:noFill/>
        </p:spPr>
        <p:txBody>
          <a:bodyPr wrap="square" rtlCol="0">
            <a:spAutoFit/>
          </a:bodyPr>
          <a:lstStyle/>
          <a:p>
            <a:pPr algn="ctr"/>
            <a:r>
              <a:rPr lang="fr-CA" sz="8800" b="1" dirty="0"/>
              <a:t>MAISON</a:t>
            </a:r>
          </a:p>
          <a:p>
            <a:pPr algn="ctr"/>
            <a:r>
              <a:rPr lang="fr-CA" sz="8800" b="1" dirty="0"/>
              <a:t>ST-PIERRE</a:t>
            </a:r>
          </a:p>
        </p:txBody>
      </p:sp>
    </p:spTree>
    <p:extLst>
      <p:ext uri="{BB962C8B-B14F-4D97-AF65-F5344CB8AC3E}">
        <p14:creationId xmlns:p14="http://schemas.microsoft.com/office/powerpoint/2010/main" val="1775190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520D1D-CC0F-5EE8-DD9C-3DBE096ED18B}"/>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A42A5853-695C-3AA7-F893-E20A5A896957}"/>
              </a:ext>
            </a:extLst>
          </p:cNvPr>
          <p:cNvSpPr txBox="1"/>
          <p:nvPr/>
        </p:nvSpPr>
        <p:spPr>
          <a:xfrm>
            <a:off x="634760" y="1584296"/>
            <a:ext cx="10922479" cy="368940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Rechercher du financement, contrôler les investissements reçus et s’assurer de la rentabilité de la Maison St-Pierre</a:t>
            </a:r>
          </a:p>
          <a:p>
            <a:pPr marL="342900" lvl="0" indent="-342900">
              <a:lnSpc>
                <a:spcPct val="107000"/>
              </a:lnSpc>
              <a:buFont typeface="Symbol" panose="05050102010706020507" pitchFamily="18" charset="2"/>
              <a:buChar char=""/>
            </a:pPr>
            <a:endParaRPr lang="fr-CA" sz="2000" kern="10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Gérer les travaux de rénovation du bâtiment patrimonial et la transition organisationnelle requise</a:t>
            </a:r>
          </a:p>
          <a:p>
            <a:pPr marL="342900" lvl="0" indent="-342900">
              <a:lnSpc>
                <a:spcPct val="107000"/>
              </a:lnSpc>
              <a:buFont typeface="Symbol" panose="05050102010706020507" pitchFamily="18" charset="2"/>
              <a:buChar char=""/>
            </a:pPr>
            <a:endParaRPr lang="fr-CA" sz="2000" kern="10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Assurer la synergie du développement de la Maison St-Pierre avec l’ensemble du Centre</a:t>
            </a:r>
          </a:p>
          <a:p>
            <a:pPr marL="342900" lvl="0" indent="-342900">
              <a:lnSpc>
                <a:spcPct val="107000"/>
              </a:lnSpc>
              <a:buFont typeface="Symbol" panose="05050102010706020507" pitchFamily="18" charset="2"/>
              <a:buChar char=""/>
            </a:pPr>
            <a:endParaRPr lang="fr-CA" sz="2000" kern="10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CA" sz="2000" kern="100">
                <a:effectLst/>
                <a:ea typeface="Calibri" panose="020F0502020204030204" pitchFamily="34" charset="0"/>
                <a:cs typeface="Times New Roman" panose="02020603050405020304" pitchFamily="18" charset="0"/>
              </a:rPr>
              <a:t>Maintenir l’abordabilité des espaces locatifs </a:t>
            </a:r>
          </a:p>
          <a:p>
            <a:pPr marL="342900" lvl="0" indent="-342900">
              <a:lnSpc>
                <a:spcPct val="107000"/>
              </a:lnSpc>
              <a:buFont typeface="Symbol" panose="05050102010706020507" pitchFamily="18" charset="2"/>
              <a:buChar char=""/>
            </a:pPr>
            <a:endParaRPr lang="fr-CA" sz="2000" kern="100">
              <a:effectLst/>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0C90310E-6875-F040-2C08-9C83381C00F4}"/>
              </a:ext>
            </a:extLst>
          </p:cNvPr>
          <p:cNvSpPr txBox="1"/>
          <p:nvPr/>
        </p:nvSpPr>
        <p:spPr>
          <a:xfrm>
            <a:off x="3564701" y="147089"/>
            <a:ext cx="5062604"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ENJEUX DE DÉVELOPPEMENT</a:t>
            </a:r>
          </a:p>
        </p:txBody>
      </p:sp>
    </p:spTree>
    <p:extLst>
      <p:ext uri="{BB962C8B-B14F-4D97-AF65-F5344CB8AC3E}">
        <p14:creationId xmlns:p14="http://schemas.microsoft.com/office/powerpoint/2010/main" val="4156866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76080B2C-19C5-494E-A78F-056E857C0C25}"/>
              </a:ext>
            </a:extLst>
          </p:cNvPr>
          <p:cNvSpPr txBox="1"/>
          <p:nvPr/>
        </p:nvSpPr>
        <p:spPr>
          <a:xfrm>
            <a:off x="573391" y="1043604"/>
            <a:ext cx="11045217" cy="954107"/>
          </a:xfrm>
          <a:prstGeom prst="rect">
            <a:avLst/>
          </a:prstGeom>
          <a:noFill/>
        </p:spPr>
        <p:txBody>
          <a:bodyPr wrap="square">
            <a:spAutoFit/>
          </a:bodyPr>
          <a:lstStyle/>
          <a:p>
            <a:pPr algn="ctr"/>
            <a:r>
              <a:rPr lang="fr-CA" sz="2000" b="1"/>
              <a:t>1. PÉRENNITÉ</a:t>
            </a:r>
          </a:p>
          <a:p>
            <a:pPr algn="ctr"/>
            <a:r>
              <a:rPr lang="fr-CA">
                <a:solidFill>
                  <a:schemeClr val="accent1">
                    <a:lumMod val="60000"/>
                    <a:lumOff val="40000"/>
                  </a:schemeClr>
                </a:solidFill>
              </a:rPr>
              <a:t>Capacité à faire face à des changements et bouleversements, à initier des processus ou des projets, en préservant notre essence tout en progressant durablement dans le temps. </a:t>
            </a:r>
          </a:p>
        </p:txBody>
      </p:sp>
      <p:sp>
        <p:nvSpPr>
          <p:cNvPr id="14" name="ZoneTexte 13">
            <a:extLst>
              <a:ext uri="{FF2B5EF4-FFF2-40B4-BE49-F238E27FC236}">
                <a16:creationId xmlns:a16="http://schemas.microsoft.com/office/drawing/2014/main" id="{42324D9E-292A-4318-9093-6842AEC46BFA}"/>
              </a:ext>
            </a:extLst>
          </p:cNvPr>
          <p:cNvSpPr txBox="1"/>
          <p:nvPr/>
        </p:nvSpPr>
        <p:spPr>
          <a:xfrm>
            <a:off x="486863" y="2405216"/>
            <a:ext cx="11218272" cy="954107"/>
          </a:xfrm>
          <a:prstGeom prst="rect">
            <a:avLst/>
          </a:prstGeom>
          <a:noFill/>
        </p:spPr>
        <p:txBody>
          <a:bodyPr wrap="square">
            <a:spAutoFit/>
          </a:bodyPr>
          <a:lstStyle/>
          <a:p>
            <a:pPr algn="ctr"/>
            <a:r>
              <a:rPr lang="fr-CA" sz="2000" b="1"/>
              <a:t>2. INNOVATION</a:t>
            </a:r>
          </a:p>
          <a:p>
            <a:pPr algn="ctr"/>
            <a:r>
              <a:rPr lang="fr-CA">
                <a:solidFill>
                  <a:schemeClr val="accent1">
                    <a:lumMod val="60000"/>
                    <a:lumOff val="40000"/>
                  </a:schemeClr>
                </a:solidFill>
              </a:rPr>
              <a:t>Mettre en œuvre avec succès de nouvelles idées et créer de la valeur pour les parties prenantes, soit l’ensemble des personnes et organisations avec qui le CSP entretient des relations. </a:t>
            </a:r>
          </a:p>
        </p:txBody>
      </p:sp>
      <p:sp>
        <p:nvSpPr>
          <p:cNvPr id="16" name="ZoneTexte 15">
            <a:extLst>
              <a:ext uri="{FF2B5EF4-FFF2-40B4-BE49-F238E27FC236}">
                <a16:creationId xmlns:a16="http://schemas.microsoft.com/office/drawing/2014/main" id="{8A405100-9F0F-4983-B9C2-A06A989A5AC0}"/>
              </a:ext>
            </a:extLst>
          </p:cNvPr>
          <p:cNvSpPr txBox="1"/>
          <p:nvPr/>
        </p:nvSpPr>
        <p:spPr>
          <a:xfrm>
            <a:off x="602788" y="3489829"/>
            <a:ext cx="10986423" cy="954107"/>
          </a:xfrm>
          <a:prstGeom prst="rect">
            <a:avLst/>
          </a:prstGeom>
          <a:noFill/>
        </p:spPr>
        <p:txBody>
          <a:bodyPr wrap="square">
            <a:spAutoFit/>
          </a:bodyPr>
          <a:lstStyle/>
          <a:p>
            <a:pPr algn="ctr"/>
            <a:r>
              <a:rPr lang="fr-CA" sz="2000" b="1"/>
              <a:t>3. GOUVERNANCE DÉMOCRATIQUE</a:t>
            </a:r>
            <a:endParaRPr lang="fr-CA" b="1"/>
          </a:p>
          <a:p>
            <a:pPr algn="ctr"/>
            <a:r>
              <a:rPr lang="fr-CA">
                <a:solidFill>
                  <a:schemeClr val="accent1">
                    <a:lumMod val="60000"/>
                    <a:lumOff val="40000"/>
                  </a:schemeClr>
                </a:solidFill>
              </a:rPr>
              <a:t>Ensemble de règles, rôles, partage du pouvoir et des responsabilités exercés dans le respect du cadre stratégique selon un mode de gestion et de prise de décisions qui nous sont propres.</a:t>
            </a:r>
          </a:p>
        </p:txBody>
      </p:sp>
      <p:sp>
        <p:nvSpPr>
          <p:cNvPr id="18" name="ZoneTexte 17">
            <a:extLst>
              <a:ext uri="{FF2B5EF4-FFF2-40B4-BE49-F238E27FC236}">
                <a16:creationId xmlns:a16="http://schemas.microsoft.com/office/drawing/2014/main" id="{53FD6780-C810-4A1B-99A9-9F166D4C4B7C}"/>
              </a:ext>
            </a:extLst>
          </p:cNvPr>
          <p:cNvSpPr txBox="1"/>
          <p:nvPr/>
        </p:nvSpPr>
        <p:spPr>
          <a:xfrm>
            <a:off x="333181" y="4851440"/>
            <a:ext cx="11525637" cy="1231106"/>
          </a:xfrm>
          <a:prstGeom prst="rect">
            <a:avLst/>
          </a:prstGeom>
          <a:noFill/>
        </p:spPr>
        <p:txBody>
          <a:bodyPr wrap="square">
            <a:spAutoFit/>
          </a:bodyPr>
          <a:lstStyle/>
          <a:p>
            <a:pPr algn="ctr"/>
            <a:r>
              <a:rPr lang="fr-CA" sz="2000" b="1"/>
              <a:t>4. COHÉRENCE IDENTITAIRE</a:t>
            </a:r>
            <a:endParaRPr lang="fr-CA" b="1"/>
          </a:p>
          <a:p>
            <a:pPr algn="ctr"/>
            <a:r>
              <a:rPr lang="fr-CA">
                <a:solidFill>
                  <a:schemeClr val="accent1">
                    <a:lumMod val="60000"/>
                    <a:lumOff val="40000"/>
                  </a:schemeClr>
                </a:solidFill>
              </a:rPr>
              <a:t>Rapport d’harmonie entre ce que nous disons et ce que nous faisons. Fait d’incarner nos principes dans toutes les facettes de notre organisation en tenant compte de la suite logique entre notre passé, notre présent et notre futur.</a:t>
            </a:r>
          </a:p>
        </p:txBody>
      </p:sp>
      <p:sp>
        <p:nvSpPr>
          <p:cNvPr id="2" name="ZoneTexte 1">
            <a:extLst>
              <a:ext uri="{FF2B5EF4-FFF2-40B4-BE49-F238E27FC236}">
                <a16:creationId xmlns:a16="http://schemas.microsoft.com/office/drawing/2014/main" id="{A4EA28E1-273A-B051-F78E-710B9B110B11}"/>
              </a:ext>
            </a:extLst>
          </p:cNvPr>
          <p:cNvSpPr txBox="1"/>
          <p:nvPr/>
        </p:nvSpPr>
        <p:spPr>
          <a:xfrm>
            <a:off x="4762790" y="268147"/>
            <a:ext cx="2666114"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lang="fr-CA" sz="2800"/>
              <a:t>ORIENTATIONS</a:t>
            </a:r>
          </a:p>
        </p:txBody>
      </p:sp>
      <p:grpSp>
        <p:nvGrpSpPr>
          <p:cNvPr id="23" name="Groupe 22">
            <a:extLst>
              <a:ext uri="{FF2B5EF4-FFF2-40B4-BE49-F238E27FC236}">
                <a16:creationId xmlns:a16="http://schemas.microsoft.com/office/drawing/2014/main" id="{78C0C94E-0A98-433D-E774-18E67A4138C4}"/>
              </a:ext>
            </a:extLst>
          </p:cNvPr>
          <p:cNvGrpSpPr/>
          <p:nvPr/>
        </p:nvGrpSpPr>
        <p:grpSpPr>
          <a:xfrm>
            <a:off x="826394" y="6236897"/>
            <a:ext cx="958877" cy="338554"/>
            <a:chOff x="826394" y="6236897"/>
            <a:chExt cx="958877" cy="338554"/>
          </a:xfrm>
        </p:grpSpPr>
        <p:sp>
          <p:nvSpPr>
            <p:cNvPr id="24" name="ZoneTexte 23">
              <a:extLst>
                <a:ext uri="{FF2B5EF4-FFF2-40B4-BE49-F238E27FC236}">
                  <a16:creationId xmlns:a16="http://schemas.microsoft.com/office/drawing/2014/main" id="{FA432E00-23BA-3D0B-5E5B-2B1266DECC52}"/>
                </a:ext>
              </a:extLst>
            </p:cNvPr>
            <p:cNvSpPr txBox="1"/>
            <p:nvPr/>
          </p:nvSpPr>
          <p:spPr>
            <a:xfrm>
              <a:off x="904902" y="6236897"/>
              <a:ext cx="880369" cy="338554"/>
            </a:xfrm>
            <a:prstGeom prst="rect">
              <a:avLst/>
            </a:prstGeom>
            <a:noFill/>
          </p:spPr>
          <p:txBody>
            <a:bodyPr wrap="none" rtlCol="0">
              <a:spAutoFit/>
            </a:bodyPr>
            <a:lstStyle/>
            <a:p>
              <a:r>
                <a:rPr lang="fr-CA" sz="1600">
                  <a:solidFill>
                    <a:schemeClr val="tx2">
                      <a:lumMod val="50000"/>
                    </a:schemeClr>
                  </a:solidFill>
                </a:rPr>
                <a:t>mission</a:t>
              </a:r>
            </a:p>
          </p:txBody>
        </p:sp>
        <p:sp>
          <p:nvSpPr>
            <p:cNvPr id="25" name="Ellipse 24">
              <a:extLst>
                <a:ext uri="{FF2B5EF4-FFF2-40B4-BE49-F238E27FC236}">
                  <a16:creationId xmlns:a16="http://schemas.microsoft.com/office/drawing/2014/main" id="{8F717C35-3DBB-AC08-916B-989E63608FC1}"/>
                </a:ext>
              </a:extLst>
            </p:cNvPr>
            <p:cNvSpPr/>
            <p:nvPr/>
          </p:nvSpPr>
          <p:spPr>
            <a:xfrm>
              <a:off x="82639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6" name="Groupe 25">
            <a:extLst>
              <a:ext uri="{FF2B5EF4-FFF2-40B4-BE49-F238E27FC236}">
                <a16:creationId xmlns:a16="http://schemas.microsoft.com/office/drawing/2014/main" id="{8587B720-21DB-B2B5-1B27-EB978C0CBCB1}"/>
              </a:ext>
            </a:extLst>
          </p:cNvPr>
          <p:cNvGrpSpPr/>
          <p:nvPr/>
        </p:nvGrpSpPr>
        <p:grpSpPr>
          <a:xfrm>
            <a:off x="1982802" y="6236897"/>
            <a:ext cx="800180" cy="338554"/>
            <a:chOff x="1863779" y="6236897"/>
            <a:chExt cx="800180" cy="338554"/>
          </a:xfrm>
        </p:grpSpPr>
        <p:sp>
          <p:nvSpPr>
            <p:cNvPr id="27" name="ZoneTexte 26">
              <a:extLst>
                <a:ext uri="{FF2B5EF4-FFF2-40B4-BE49-F238E27FC236}">
                  <a16:creationId xmlns:a16="http://schemas.microsoft.com/office/drawing/2014/main" id="{5B70D3E5-5CD4-7781-2719-E4134F84E2EA}"/>
                </a:ext>
              </a:extLst>
            </p:cNvPr>
            <p:cNvSpPr txBox="1"/>
            <p:nvPr/>
          </p:nvSpPr>
          <p:spPr>
            <a:xfrm>
              <a:off x="1942287" y="6236897"/>
              <a:ext cx="721672" cy="338554"/>
            </a:xfrm>
            <a:prstGeom prst="rect">
              <a:avLst/>
            </a:prstGeom>
            <a:noFill/>
          </p:spPr>
          <p:txBody>
            <a:bodyPr wrap="none" rtlCol="0">
              <a:spAutoFit/>
            </a:bodyPr>
            <a:lstStyle/>
            <a:p>
              <a:r>
                <a:rPr lang="fr-CA" sz="1600">
                  <a:solidFill>
                    <a:schemeClr val="tx2">
                      <a:lumMod val="50000"/>
                    </a:schemeClr>
                  </a:solidFill>
                </a:rPr>
                <a:t>vision</a:t>
              </a:r>
            </a:p>
          </p:txBody>
        </p:sp>
        <p:sp>
          <p:nvSpPr>
            <p:cNvPr id="28" name="Ellipse 27">
              <a:extLst>
                <a:ext uri="{FF2B5EF4-FFF2-40B4-BE49-F238E27FC236}">
                  <a16:creationId xmlns:a16="http://schemas.microsoft.com/office/drawing/2014/main" id="{CBD8C49E-5E5B-DB74-F126-818DEA32846A}"/>
                </a:ext>
              </a:extLst>
            </p:cNvPr>
            <p:cNvSpPr/>
            <p:nvPr/>
          </p:nvSpPr>
          <p:spPr>
            <a:xfrm>
              <a:off x="1863779"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9" name="Groupe 28">
            <a:extLst>
              <a:ext uri="{FF2B5EF4-FFF2-40B4-BE49-F238E27FC236}">
                <a16:creationId xmlns:a16="http://schemas.microsoft.com/office/drawing/2014/main" id="{E592E5D1-60ED-FCE6-28EB-BB11EB560FE0}"/>
              </a:ext>
            </a:extLst>
          </p:cNvPr>
          <p:cNvGrpSpPr/>
          <p:nvPr/>
        </p:nvGrpSpPr>
        <p:grpSpPr>
          <a:xfrm>
            <a:off x="2980513" y="6236897"/>
            <a:ext cx="958877" cy="338554"/>
            <a:chOff x="2901164" y="6236897"/>
            <a:chExt cx="958877" cy="338554"/>
          </a:xfrm>
        </p:grpSpPr>
        <p:sp>
          <p:nvSpPr>
            <p:cNvPr id="30" name="ZoneTexte 29">
              <a:extLst>
                <a:ext uri="{FF2B5EF4-FFF2-40B4-BE49-F238E27FC236}">
                  <a16:creationId xmlns:a16="http://schemas.microsoft.com/office/drawing/2014/main" id="{CEAC9D42-068B-8C28-5574-60772B9A6FF9}"/>
                </a:ext>
              </a:extLst>
            </p:cNvPr>
            <p:cNvSpPr txBox="1"/>
            <p:nvPr/>
          </p:nvSpPr>
          <p:spPr>
            <a:xfrm>
              <a:off x="2979672" y="6236897"/>
              <a:ext cx="880369" cy="338554"/>
            </a:xfrm>
            <a:prstGeom prst="rect">
              <a:avLst/>
            </a:prstGeom>
            <a:noFill/>
          </p:spPr>
          <p:txBody>
            <a:bodyPr wrap="none" rtlCol="0">
              <a:spAutoFit/>
            </a:bodyPr>
            <a:lstStyle/>
            <a:p>
              <a:r>
                <a:rPr lang="fr-CA" sz="1600">
                  <a:solidFill>
                    <a:schemeClr val="tx2">
                      <a:lumMod val="50000"/>
                    </a:schemeClr>
                  </a:solidFill>
                </a:rPr>
                <a:t>valeurs</a:t>
              </a:r>
            </a:p>
          </p:txBody>
        </p:sp>
        <p:sp>
          <p:nvSpPr>
            <p:cNvPr id="31" name="Ellipse 30">
              <a:extLst>
                <a:ext uri="{FF2B5EF4-FFF2-40B4-BE49-F238E27FC236}">
                  <a16:creationId xmlns:a16="http://schemas.microsoft.com/office/drawing/2014/main" id="{A378D4D0-E7EA-3860-60AD-EA9504BD7AE2}"/>
                </a:ext>
              </a:extLst>
            </p:cNvPr>
            <p:cNvSpPr/>
            <p:nvPr/>
          </p:nvSpPr>
          <p:spPr>
            <a:xfrm>
              <a:off x="290116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2" name="Groupe 31">
            <a:extLst>
              <a:ext uri="{FF2B5EF4-FFF2-40B4-BE49-F238E27FC236}">
                <a16:creationId xmlns:a16="http://schemas.microsoft.com/office/drawing/2014/main" id="{E85960C5-DD51-516C-737F-B1BB27E4BA4B}"/>
              </a:ext>
            </a:extLst>
          </p:cNvPr>
          <p:cNvGrpSpPr/>
          <p:nvPr/>
        </p:nvGrpSpPr>
        <p:grpSpPr>
          <a:xfrm>
            <a:off x="4136921" y="6236897"/>
            <a:ext cx="918803" cy="338554"/>
            <a:chOff x="4097246" y="6236897"/>
            <a:chExt cx="918803" cy="338554"/>
          </a:xfrm>
        </p:grpSpPr>
        <p:sp>
          <p:nvSpPr>
            <p:cNvPr id="33" name="ZoneTexte 32">
              <a:extLst>
                <a:ext uri="{FF2B5EF4-FFF2-40B4-BE49-F238E27FC236}">
                  <a16:creationId xmlns:a16="http://schemas.microsoft.com/office/drawing/2014/main" id="{2917BA57-0245-2410-D3BE-890BFB800C4E}"/>
                </a:ext>
              </a:extLst>
            </p:cNvPr>
            <p:cNvSpPr txBox="1"/>
            <p:nvPr/>
          </p:nvSpPr>
          <p:spPr>
            <a:xfrm>
              <a:off x="4175754" y="6236897"/>
              <a:ext cx="840295" cy="338554"/>
            </a:xfrm>
            <a:prstGeom prst="rect">
              <a:avLst/>
            </a:prstGeom>
            <a:noFill/>
          </p:spPr>
          <p:txBody>
            <a:bodyPr wrap="none" rtlCol="0">
              <a:spAutoFit/>
            </a:bodyPr>
            <a:lstStyle/>
            <a:p>
              <a:r>
                <a:rPr lang="fr-CA" sz="1600">
                  <a:solidFill>
                    <a:schemeClr val="tx2">
                      <a:lumMod val="50000"/>
                    </a:schemeClr>
                  </a:solidFill>
                </a:rPr>
                <a:t>enjeux</a:t>
              </a:r>
            </a:p>
          </p:txBody>
        </p:sp>
        <p:sp>
          <p:nvSpPr>
            <p:cNvPr id="34" name="Ellipse 33">
              <a:extLst>
                <a:ext uri="{FF2B5EF4-FFF2-40B4-BE49-F238E27FC236}">
                  <a16:creationId xmlns:a16="http://schemas.microsoft.com/office/drawing/2014/main" id="{EAA5DDBE-5005-26A2-25B1-E51E28FB21A9}"/>
                </a:ext>
              </a:extLst>
            </p:cNvPr>
            <p:cNvSpPr/>
            <p:nvPr/>
          </p:nvSpPr>
          <p:spPr>
            <a:xfrm>
              <a:off x="4097246"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5" name="Groupe 34">
            <a:extLst>
              <a:ext uri="{FF2B5EF4-FFF2-40B4-BE49-F238E27FC236}">
                <a16:creationId xmlns:a16="http://schemas.microsoft.com/office/drawing/2014/main" id="{31F95C8C-7C46-EF34-7EB3-43CDBF8F0FB3}"/>
              </a:ext>
            </a:extLst>
          </p:cNvPr>
          <p:cNvGrpSpPr/>
          <p:nvPr/>
        </p:nvGrpSpPr>
        <p:grpSpPr>
          <a:xfrm>
            <a:off x="5253254" y="6236897"/>
            <a:ext cx="1418940" cy="338554"/>
            <a:chOff x="5253254" y="6236897"/>
            <a:chExt cx="1418940" cy="338554"/>
          </a:xfrm>
        </p:grpSpPr>
        <p:sp>
          <p:nvSpPr>
            <p:cNvPr id="36" name="ZoneTexte 35">
              <a:extLst>
                <a:ext uri="{FF2B5EF4-FFF2-40B4-BE49-F238E27FC236}">
                  <a16:creationId xmlns:a16="http://schemas.microsoft.com/office/drawing/2014/main" id="{3E26BC26-9167-7E26-2ECE-B972791B4C59}"/>
                </a:ext>
              </a:extLst>
            </p:cNvPr>
            <p:cNvSpPr txBox="1"/>
            <p:nvPr/>
          </p:nvSpPr>
          <p:spPr>
            <a:xfrm>
              <a:off x="5331762" y="6236897"/>
              <a:ext cx="1340432" cy="338554"/>
            </a:xfrm>
            <a:prstGeom prst="rect">
              <a:avLst/>
            </a:prstGeom>
            <a:noFill/>
          </p:spPr>
          <p:txBody>
            <a:bodyPr wrap="none" rtlCol="0">
              <a:spAutoFit/>
            </a:bodyPr>
            <a:lstStyle/>
            <a:p>
              <a:r>
                <a:rPr lang="fr-CA" sz="1600"/>
                <a:t>orientations</a:t>
              </a:r>
            </a:p>
          </p:txBody>
        </p:sp>
        <p:sp>
          <p:nvSpPr>
            <p:cNvPr id="37" name="Ellipse 36">
              <a:extLst>
                <a:ext uri="{FF2B5EF4-FFF2-40B4-BE49-F238E27FC236}">
                  <a16:creationId xmlns:a16="http://schemas.microsoft.com/office/drawing/2014/main" id="{5FED68DF-28B1-8A2C-EF8E-D1E95483D1BC}"/>
                </a:ext>
              </a:extLst>
            </p:cNvPr>
            <p:cNvSpPr/>
            <p:nvPr/>
          </p:nvSpPr>
          <p:spPr>
            <a:xfrm>
              <a:off x="525325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8" name="Ellipse 37">
            <a:extLst>
              <a:ext uri="{FF2B5EF4-FFF2-40B4-BE49-F238E27FC236}">
                <a16:creationId xmlns:a16="http://schemas.microsoft.com/office/drawing/2014/main" id="{95E37CE5-15B5-DD7C-970C-EB188DB38149}"/>
              </a:ext>
            </a:extLst>
          </p:cNvPr>
          <p:cNvSpPr/>
          <p:nvPr/>
        </p:nvSpPr>
        <p:spPr>
          <a:xfrm>
            <a:off x="5253253" y="6328536"/>
            <a:ext cx="157017" cy="15527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50567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B47E8A0-AD3B-CC48-6190-974835C743B2}"/>
              </a:ext>
            </a:extLst>
          </p:cNvPr>
          <p:cNvSpPr/>
          <p:nvPr/>
        </p:nvSpPr>
        <p:spPr>
          <a:xfrm>
            <a:off x="10098833" y="5919979"/>
            <a:ext cx="2093167" cy="108467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2" name="ZoneTexte 11">
            <a:extLst>
              <a:ext uri="{FF2B5EF4-FFF2-40B4-BE49-F238E27FC236}">
                <a16:creationId xmlns:a16="http://schemas.microsoft.com/office/drawing/2014/main" id="{76080B2C-19C5-494E-A78F-056E857C0C25}"/>
              </a:ext>
            </a:extLst>
          </p:cNvPr>
          <p:cNvSpPr txBox="1"/>
          <p:nvPr/>
        </p:nvSpPr>
        <p:spPr>
          <a:xfrm>
            <a:off x="0" y="10402"/>
            <a:ext cx="11947586" cy="892552"/>
          </a:xfrm>
          <a:prstGeom prst="rect">
            <a:avLst/>
          </a:prstGeom>
          <a:noFill/>
        </p:spPr>
        <p:txBody>
          <a:bodyPr wrap="square">
            <a:spAutoFit/>
          </a:bodyPr>
          <a:lstStyle/>
          <a:p>
            <a:r>
              <a:rPr lang="fr-CA" sz="2000" b="1">
                <a:solidFill>
                  <a:schemeClr val="accent1">
                    <a:lumMod val="60000"/>
                    <a:lumOff val="40000"/>
                  </a:schemeClr>
                </a:solidFill>
              </a:rPr>
              <a:t>ORIENTATION 1. </a:t>
            </a:r>
            <a:r>
              <a:rPr lang="fr-CA" sz="2000" b="1"/>
              <a:t>PÉRENNITÉ </a:t>
            </a:r>
          </a:p>
          <a:p>
            <a:r>
              <a:rPr lang="fr-CA" sz="1600">
                <a:solidFill>
                  <a:schemeClr val="accent1">
                    <a:lumMod val="60000"/>
                    <a:lumOff val="40000"/>
                  </a:schemeClr>
                </a:solidFill>
              </a:rPr>
              <a:t>Capacité à faire face à des changements et bouleversements, à initier des processus ou des projets, en préservant notre essence tout en progressant durablement dans le temps. </a:t>
            </a:r>
          </a:p>
        </p:txBody>
      </p:sp>
      <p:sp>
        <p:nvSpPr>
          <p:cNvPr id="2" name="ZoneTexte 1">
            <a:extLst>
              <a:ext uri="{FF2B5EF4-FFF2-40B4-BE49-F238E27FC236}">
                <a16:creationId xmlns:a16="http://schemas.microsoft.com/office/drawing/2014/main" id="{C60E5669-1964-46D9-AC8C-A069B0F1C2B0}"/>
              </a:ext>
            </a:extLst>
          </p:cNvPr>
          <p:cNvSpPr txBox="1"/>
          <p:nvPr/>
        </p:nvSpPr>
        <p:spPr>
          <a:xfrm>
            <a:off x="70197" y="1041053"/>
            <a:ext cx="2272866" cy="369332"/>
          </a:xfrm>
          <a:prstGeom prst="rect">
            <a:avLst/>
          </a:prstGeom>
          <a:noFill/>
        </p:spPr>
        <p:txBody>
          <a:bodyPr wrap="none" rtlCol="0">
            <a:spAutoFit/>
          </a:bodyPr>
          <a:lstStyle/>
          <a:p>
            <a:r>
              <a:rPr lang="fr-CA" b="1" i="1"/>
              <a:t>Objectifs stratégiques</a:t>
            </a:r>
          </a:p>
        </p:txBody>
      </p:sp>
      <p:sp>
        <p:nvSpPr>
          <p:cNvPr id="15" name="ZoneTexte 14">
            <a:extLst>
              <a:ext uri="{FF2B5EF4-FFF2-40B4-BE49-F238E27FC236}">
                <a16:creationId xmlns:a16="http://schemas.microsoft.com/office/drawing/2014/main" id="{4146DF14-5450-4977-8C2C-62E660FABCDF}"/>
              </a:ext>
            </a:extLst>
          </p:cNvPr>
          <p:cNvSpPr txBox="1"/>
          <p:nvPr/>
        </p:nvSpPr>
        <p:spPr>
          <a:xfrm>
            <a:off x="3501600" y="1041053"/>
            <a:ext cx="1967462" cy="369332"/>
          </a:xfrm>
          <a:prstGeom prst="rect">
            <a:avLst/>
          </a:prstGeom>
          <a:noFill/>
        </p:spPr>
        <p:txBody>
          <a:bodyPr wrap="none" rtlCol="0">
            <a:spAutoFit/>
          </a:bodyPr>
          <a:lstStyle/>
          <a:p>
            <a:r>
              <a:rPr lang="fr-CA" b="1" i="1"/>
              <a:t>Résultats attendus</a:t>
            </a:r>
          </a:p>
        </p:txBody>
      </p:sp>
      <p:sp>
        <p:nvSpPr>
          <p:cNvPr id="17" name="ZoneTexte 16">
            <a:extLst>
              <a:ext uri="{FF2B5EF4-FFF2-40B4-BE49-F238E27FC236}">
                <a16:creationId xmlns:a16="http://schemas.microsoft.com/office/drawing/2014/main" id="{7C789C58-5D8D-4DC6-9281-2FBDAA94EF98}"/>
              </a:ext>
            </a:extLst>
          </p:cNvPr>
          <p:cNvSpPr txBox="1"/>
          <p:nvPr/>
        </p:nvSpPr>
        <p:spPr>
          <a:xfrm>
            <a:off x="9612979" y="1036312"/>
            <a:ext cx="1299715" cy="369332"/>
          </a:xfrm>
          <a:prstGeom prst="rect">
            <a:avLst/>
          </a:prstGeom>
          <a:noFill/>
        </p:spPr>
        <p:txBody>
          <a:bodyPr wrap="none" rtlCol="0">
            <a:spAutoFit/>
          </a:bodyPr>
          <a:lstStyle/>
          <a:p>
            <a:r>
              <a:rPr lang="fr-CA" b="1" i="1"/>
              <a:t>Indicateurs </a:t>
            </a:r>
          </a:p>
        </p:txBody>
      </p:sp>
      <p:sp>
        <p:nvSpPr>
          <p:cNvPr id="19" name="ZoneTexte 18">
            <a:extLst>
              <a:ext uri="{FF2B5EF4-FFF2-40B4-BE49-F238E27FC236}">
                <a16:creationId xmlns:a16="http://schemas.microsoft.com/office/drawing/2014/main" id="{EA2C9218-8BEB-48C5-9C92-4DDE75E2CE0B}"/>
              </a:ext>
            </a:extLst>
          </p:cNvPr>
          <p:cNvSpPr txBox="1"/>
          <p:nvPr/>
        </p:nvSpPr>
        <p:spPr>
          <a:xfrm>
            <a:off x="7192518" y="1036312"/>
            <a:ext cx="1133644" cy="369332"/>
          </a:xfrm>
          <a:prstGeom prst="rect">
            <a:avLst/>
          </a:prstGeom>
          <a:noFill/>
        </p:spPr>
        <p:txBody>
          <a:bodyPr wrap="none" rtlCol="0">
            <a:spAutoFit/>
          </a:bodyPr>
          <a:lstStyle/>
          <a:p>
            <a:r>
              <a:rPr lang="fr-CA" b="1" i="1"/>
              <a:t>Échéance </a:t>
            </a:r>
          </a:p>
        </p:txBody>
      </p:sp>
      <p:sp>
        <p:nvSpPr>
          <p:cNvPr id="4" name="ZoneTexte 3">
            <a:extLst>
              <a:ext uri="{FF2B5EF4-FFF2-40B4-BE49-F238E27FC236}">
                <a16:creationId xmlns:a16="http://schemas.microsoft.com/office/drawing/2014/main" id="{9B1EFA3D-08E5-42D1-ACD8-787C83A91A75}"/>
              </a:ext>
            </a:extLst>
          </p:cNvPr>
          <p:cNvSpPr txBox="1"/>
          <p:nvPr/>
        </p:nvSpPr>
        <p:spPr>
          <a:xfrm>
            <a:off x="70196" y="1426811"/>
            <a:ext cx="2272867" cy="954107"/>
          </a:xfrm>
          <a:prstGeom prst="rect">
            <a:avLst/>
          </a:prstGeom>
          <a:noFill/>
        </p:spPr>
        <p:txBody>
          <a:bodyPr wrap="square" rtlCol="0">
            <a:spAutoFit/>
          </a:bodyPr>
          <a:lstStyle/>
          <a:p>
            <a:r>
              <a:rPr lang="fr-CA" sz="1400"/>
              <a:t>1.1. Accroître notre reconnaissance et nos sources de financement </a:t>
            </a:r>
          </a:p>
        </p:txBody>
      </p:sp>
      <p:sp>
        <p:nvSpPr>
          <p:cNvPr id="22" name="ZoneTexte 21">
            <a:extLst>
              <a:ext uri="{FF2B5EF4-FFF2-40B4-BE49-F238E27FC236}">
                <a16:creationId xmlns:a16="http://schemas.microsoft.com/office/drawing/2014/main" id="{C8E74726-3077-46E1-8F38-B8F2DC2DD75C}"/>
              </a:ext>
            </a:extLst>
          </p:cNvPr>
          <p:cNvSpPr txBox="1"/>
          <p:nvPr/>
        </p:nvSpPr>
        <p:spPr>
          <a:xfrm>
            <a:off x="102116" y="3053374"/>
            <a:ext cx="2173674" cy="954107"/>
          </a:xfrm>
          <a:prstGeom prst="rect">
            <a:avLst/>
          </a:prstGeom>
          <a:noFill/>
        </p:spPr>
        <p:txBody>
          <a:bodyPr wrap="square" rtlCol="0">
            <a:spAutoFit/>
          </a:bodyPr>
          <a:lstStyle/>
          <a:p>
            <a:r>
              <a:rPr lang="fr-CA" sz="1400"/>
              <a:t>1.2. Développer en continu les compétences du personnel </a:t>
            </a:r>
          </a:p>
        </p:txBody>
      </p:sp>
      <p:sp>
        <p:nvSpPr>
          <p:cNvPr id="23" name="ZoneTexte 22">
            <a:extLst>
              <a:ext uri="{FF2B5EF4-FFF2-40B4-BE49-F238E27FC236}">
                <a16:creationId xmlns:a16="http://schemas.microsoft.com/office/drawing/2014/main" id="{F041C319-8B01-4A82-8252-795B09D9FEFC}"/>
              </a:ext>
            </a:extLst>
          </p:cNvPr>
          <p:cNvSpPr txBox="1"/>
          <p:nvPr/>
        </p:nvSpPr>
        <p:spPr>
          <a:xfrm>
            <a:off x="102000" y="4813205"/>
            <a:ext cx="2284649" cy="738664"/>
          </a:xfrm>
          <a:prstGeom prst="rect">
            <a:avLst/>
          </a:prstGeom>
          <a:noFill/>
        </p:spPr>
        <p:txBody>
          <a:bodyPr wrap="square" rtlCol="0">
            <a:spAutoFit/>
          </a:bodyPr>
          <a:lstStyle/>
          <a:p>
            <a:r>
              <a:rPr lang="fr-CA" sz="1400"/>
              <a:t>1.3. Développer notre capacité d’adaptation aux nouveaux besoins </a:t>
            </a:r>
          </a:p>
        </p:txBody>
      </p:sp>
      <p:sp>
        <p:nvSpPr>
          <p:cNvPr id="24" name="ZoneTexte 23">
            <a:extLst>
              <a:ext uri="{FF2B5EF4-FFF2-40B4-BE49-F238E27FC236}">
                <a16:creationId xmlns:a16="http://schemas.microsoft.com/office/drawing/2014/main" id="{C8EA0BBF-584E-42A0-9279-7ED60781CB8D}"/>
              </a:ext>
            </a:extLst>
          </p:cNvPr>
          <p:cNvSpPr txBox="1"/>
          <p:nvPr/>
        </p:nvSpPr>
        <p:spPr>
          <a:xfrm>
            <a:off x="102001" y="5558358"/>
            <a:ext cx="2116994" cy="523220"/>
          </a:xfrm>
          <a:prstGeom prst="rect">
            <a:avLst/>
          </a:prstGeom>
          <a:noFill/>
        </p:spPr>
        <p:txBody>
          <a:bodyPr wrap="square" rtlCol="0">
            <a:spAutoFit/>
          </a:bodyPr>
          <a:lstStyle/>
          <a:p>
            <a:r>
              <a:rPr lang="fr-CA" sz="1400"/>
              <a:t>1.4. Développer et fidéliser notre clientèle</a:t>
            </a:r>
          </a:p>
        </p:txBody>
      </p:sp>
      <p:sp>
        <p:nvSpPr>
          <p:cNvPr id="25" name="ZoneTexte 24">
            <a:extLst>
              <a:ext uri="{FF2B5EF4-FFF2-40B4-BE49-F238E27FC236}">
                <a16:creationId xmlns:a16="http://schemas.microsoft.com/office/drawing/2014/main" id="{8D9E365F-939C-41AC-AE8B-B8A6BFF96D5F}"/>
              </a:ext>
            </a:extLst>
          </p:cNvPr>
          <p:cNvSpPr txBox="1"/>
          <p:nvPr/>
        </p:nvSpPr>
        <p:spPr>
          <a:xfrm>
            <a:off x="2378022" y="1426811"/>
            <a:ext cx="3812006" cy="307777"/>
          </a:xfrm>
          <a:prstGeom prst="rect">
            <a:avLst/>
          </a:prstGeom>
          <a:noFill/>
        </p:spPr>
        <p:txBody>
          <a:bodyPr wrap="none" rtlCol="0">
            <a:spAutoFit/>
          </a:bodyPr>
          <a:lstStyle/>
          <a:p>
            <a:r>
              <a:rPr lang="fr-CA" sz="1400"/>
              <a:t>Nous avons maintenu notre autonomie financière</a:t>
            </a:r>
          </a:p>
        </p:txBody>
      </p:sp>
      <p:sp>
        <p:nvSpPr>
          <p:cNvPr id="26" name="ZoneTexte 25">
            <a:extLst>
              <a:ext uri="{FF2B5EF4-FFF2-40B4-BE49-F238E27FC236}">
                <a16:creationId xmlns:a16="http://schemas.microsoft.com/office/drawing/2014/main" id="{7EB152A1-4FA1-4DA9-9735-E78ED2316B44}"/>
              </a:ext>
            </a:extLst>
          </p:cNvPr>
          <p:cNvSpPr txBox="1"/>
          <p:nvPr/>
        </p:nvSpPr>
        <p:spPr>
          <a:xfrm>
            <a:off x="2378022" y="3053374"/>
            <a:ext cx="3890552" cy="523220"/>
          </a:xfrm>
          <a:prstGeom prst="rect">
            <a:avLst/>
          </a:prstGeom>
          <a:noFill/>
        </p:spPr>
        <p:txBody>
          <a:bodyPr wrap="square" rtlCol="0">
            <a:spAutoFit/>
          </a:bodyPr>
          <a:lstStyle/>
          <a:p>
            <a:r>
              <a:rPr lang="fr-CA" sz="1400"/>
              <a:t>Nous avons une équipe solide, stable, épanouie et reconnue</a:t>
            </a:r>
          </a:p>
        </p:txBody>
      </p:sp>
      <p:sp>
        <p:nvSpPr>
          <p:cNvPr id="28" name="ZoneTexte 27">
            <a:extLst>
              <a:ext uri="{FF2B5EF4-FFF2-40B4-BE49-F238E27FC236}">
                <a16:creationId xmlns:a16="http://schemas.microsoft.com/office/drawing/2014/main" id="{CFA9FAA8-7AB6-4BE1-A261-483E1DE0CD7C}"/>
              </a:ext>
            </a:extLst>
          </p:cNvPr>
          <p:cNvSpPr txBox="1"/>
          <p:nvPr/>
        </p:nvSpPr>
        <p:spPr>
          <a:xfrm>
            <a:off x="2378022" y="4813205"/>
            <a:ext cx="4115552" cy="738664"/>
          </a:xfrm>
          <a:prstGeom prst="rect">
            <a:avLst/>
          </a:prstGeom>
          <a:noFill/>
        </p:spPr>
        <p:txBody>
          <a:bodyPr wrap="square" rtlCol="0">
            <a:spAutoFit/>
          </a:bodyPr>
          <a:lstStyle/>
          <a:p>
            <a:r>
              <a:rPr lang="fr-CA" sz="1400"/>
              <a:t>Nous sommes agiles et proactifs dans notre adaptation aux besoins des nouvelles générations et aux enjeux sociaux émergents</a:t>
            </a:r>
          </a:p>
        </p:txBody>
      </p:sp>
      <p:sp>
        <p:nvSpPr>
          <p:cNvPr id="29" name="ZoneTexte 28">
            <a:extLst>
              <a:ext uri="{FF2B5EF4-FFF2-40B4-BE49-F238E27FC236}">
                <a16:creationId xmlns:a16="http://schemas.microsoft.com/office/drawing/2014/main" id="{515BAD9B-781A-41CF-8E1C-30B765D9DB2B}"/>
              </a:ext>
            </a:extLst>
          </p:cNvPr>
          <p:cNvSpPr txBox="1"/>
          <p:nvPr/>
        </p:nvSpPr>
        <p:spPr>
          <a:xfrm>
            <a:off x="7476379" y="1426811"/>
            <a:ext cx="654346" cy="307777"/>
          </a:xfrm>
          <a:prstGeom prst="rect">
            <a:avLst/>
          </a:prstGeom>
          <a:noFill/>
        </p:spPr>
        <p:txBody>
          <a:bodyPr wrap="none" rtlCol="0">
            <a:spAutoFit/>
          </a:bodyPr>
          <a:lstStyle/>
          <a:p>
            <a:r>
              <a:rPr lang="fr-CA" sz="1400"/>
              <a:t>A2027</a:t>
            </a:r>
          </a:p>
        </p:txBody>
      </p:sp>
      <p:sp>
        <p:nvSpPr>
          <p:cNvPr id="3" name="ZoneTexte 2">
            <a:extLst>
              <a:ext uri="{FF2B5EF4-FFF2-40B4-BE49-F238E27FC236}">
                <a16:creationId xmlns:a16="http://schemas.microsoft.com/office/drawing/2014/main" id="{8DEFF77D-8EFD-7AF0-F716-654233E8609F}"/>
              </a:ext>
            </a:extLst>
          </p:cNvPr>
          <p:cNvSpPr txBox="1"/>
          <p:nvPr/>
        </p:nvSpPr>
        <p:spPr>
          <a:xfrm>
            <a:off x="2378022" y="1779591"/>
            <a:ext cx="3689408" cy="307777"/>
          </a:xfrm>
          <a:prstGeom prst="rect">
            <a:avLst/>
          </a:prstGeom>
          <a:noFill/>
        </p:spPr>
        <p:txBody>
          <a:bodyPr wrap="none" rtlCol="0">
            <a:spAutoFit/>
          </a:bodyPr>
          <a:lstStyle/>
          <a:p>
            <a:r>
              <a:rPr lang="fr-CA" sz="1400"/>
              <a:t>Nous avons augmenté notre financement public</a:t>
            </a:r>
          </a:p>
        </p:txBody>
      </p:sp>
      <p:sp>
        <p:nvSpPr>
          <p:cNvPr id="5" name="ZoneTexte 4">
            <a:extLst>
              <a:ext uri="{FF2B5EF4-FFF2-40B4-BE49-F238E27FC236}">
                <a16:creationId xmlns:a16="http://schemas.microsoft.com/office/drawing/2014/main" id="{A8CE8A29-5508-D51D-A1B8-25FDB80CF23F}"/>
              </a:ext>
            </a:extLst>
          </p:cNvPr>
          <p:cNvSpPr txBox="1"/>
          <p:nvPr/>
        </p:nvSpPr>
        <p:spPr>
          <a:xfrm>
            <a:off x="2378022" y="3771524"/>
            <a:ext cx="4115552" cy="523220"/>
          </a:xfrm>
          <a:prstGeom prst="rect">
            <a:avLst/>
          </a:prstGeom>
          <a:noFill/>
        </p:spPr>
        <p:txBody>
          <a:bodyPr wrap="square" rtlCol="0">
            <a:spAutoFit/>
          </a:bodyPr>
          <a:lstStyle/>
          <a:p>
            <a:r>
              <a:rPr lang="fr-CA" sz="1400"/>
              <a:t>Nous avons des mécanismes de transmission des savoirs et des connaissances </a:t>
            </a:r>
          </a:p>
        </p:txBody>
      </p:sp>
      <p:sp>
        <p:nvSpPr>
          <p:cNvPr id="6" name="ZoneTexte 5">
            <a:extLst>
              <a:ext uri="{FF2B5EF4-FFF2-40B4-BE49-F238E27FC236}">
                <a16:creationId xmlns:a16="http://schemas.microsoft.com/office/drawing/2014/main" id="{C7A3A2D3-D881-8151-B464-B45949966C96}"/>
              </a:ext>
            </a:extLst>
          </p:cNvPr>
          <p:cNvSpPr txBox="1"/>
          <p:nvPr/>
        </p:nvSpPr>
        <p:spPr>
          <a:xfrm>
            <a:off x="2378020" y="4279987"/>
            <a:ext cx="4115552" cy="523220"/>
          </a:xfrm>
          <a:prstGeom prst="rect">
            <a:avLst/>
          </a:prstGeom>
          <a:noFill/>
        </p:spPr>
        <p:txBody>
          <a:bodyPr wrap="square" rtlCol="0">
            <a:spAutoFit/>
          </a:bodyPr>
          <a:lstStyle/>
          <a:p>
            <a:r>
              <a:rPr lang="fr-CA" sz="1400"/>
              <a:t>Nous avons des mécanismes de transfert de compétences </a:t>
            </a:r>
          </a:p>
        </p:txBody>
      </p:sp>
      <p:sp>
        <p:nvSpPr>
          <p:cNvPr id="7" name="ZoneTexte 6">
            <a:extLst>
              <a:ext uri="{FF2B5EF4-FFF2-40B4-BE49-F238E27FC236}">
                <a16:creationId xmlns:a16="http://schemas.microsoft.com/office/drawing/2014/main" id="{218788F5-A055-6123-18F9-C3F482924CFB}"/>
              </a:ext>
            </a:extLst>
          </p:cNvPr>
          <p:cNvSpPr txBox="1"/>
          <p:nvPr/>
        </p:nvSpPr>
        <p:spPr>
          <a:xfrm>
            <a:off x="2386649" y="5558358"/>
            <a:ext cx="5085723" cy="1169551"/>
          </a:xfrm>
          <a:prstGeom prst="rect">
            <a:avLst/>
          </a:prstGeom>
          <a:noFill/>
        </p:spPr>
        <p:txBody>
          <a:bodyPr wrap="square" rtlCol="0">
            <a:spAutoFit/>
          </a:bodyPr>
          <a:lstStyle/>
          <a:p>
            <a:r>
              <a:rPr lang="fr-CA" sz="1400"/>
              <a:t>Nous avons développé le lien d’appartenance avec l’ensemble des personnes et des organisations qui viennent au CSP</a:t>
            </a:r>
          </a:p>
          <a:p>
            <a:r>
              <a:rPr lang="fr-CA" sz="1400"/>
              <a:t>Nous avons une base de données client (CRM) performante au plan marketing et des communications</a:t>
            </a:r>
          </a:p>
        </p:txBody>
      </p:sp>
      <p:sp>
        <p:nvSpPr>
          <p:cNvPr id="8" name="ZoneTexte 7">
            <a:extLst>
              <a:ext uri="{FF2B5EF4-FFF2-40B4-BE49-F238E27FC236}">
                <a16:creationId xmlns:a16="http://schemas.microsoft.com/office/drawing/2014/main" id="{97E77B6A-A364-F0D3-D4B9-AEA06892EBA4}"/>
              </a:ext>
            </a:extLst>
          </p:cNvPr>
          <p:cNvSpPr txBox="1"/>
          <p:nvPr/>
        </p:nvSpPr>
        <p:spPr>
          <a:xfrm>
            <a:off x="2378021" y="2127076"/>
            <a:ext cx="4436845" cy="307777"/>
          </a:xfrm>
          <a:prstGeom prst="rect">
            <a:avLst/>
          </a:prstGeom>
          <a:noFill/>
        </p:spPr>
        <p:txBody>
          <a:bodyPr wrap="square" rtlCol="0">
            <a:spAutoFit/>
          </a:bodyPr>
          <a:lstStyle/>
          <a:p>
            <a:r>
              <a:rPr lang="fr-CA" sz="1400"/>
              <a:t>Nous assurons le plein développement de la MSP</a:t>
            </a:r>
          </a:p>
        </p:txBody>
      </p:sp>
      <p:sp>
        <p:nvSpPr>
          <p:cNvPr id="9" name="ZoneTexte 8">
            <a:extLst>
              <a:ext uri="{FF2B5EF4-FFF2-40B4-BE49-F238E27FC236}">
                <a16:creationId xmlns:a16="http://schemas.microsoft.com/office/drawing/2014/main" id="{DC3C7B02-0F92-158F-7A20-780AFBF964CD}"/>
              </a:ext>
            </a:extLst>
          </p:cNvPr>
          <p:cNvSpPr txBox="1"/>
          <p:nvPr/>
        </p:nvSpPr>
        <p:spPr>
          <a:xfrm>
            <a:off x="2378022" y="2476785"/>
            <a:ext cx="4359208" cy="523220"/>
          </a:xfrm>
          <a:prstGeom prst="rect">
            <a:avLst/>
          </a:prstGeom>
          <a:noFill/>
        </p:spPr>
        <p:txBody>
          <a:bodyPr wrap="square" rtlCol="0">
            <a:spAutoFit/>
          </a:bodyPr>
          <a:lstStyle/>
          <a:p>
            <a:r>
              <a:rPr lang="fr-CA" sz="1400"/>
              <a:t>Nous faisons du marketing social de manière innovante</a:t>
            </a:r>
          </a:p>
        </p:txBody>
      </p:sp>
      <p:sp>
        <p:nvSpPr>
          <p:cNvPr id="10" name="ZoneTexte 9">
            <a:extLst>
              <a:ext uri="{FF2B5EF4-FFF2-40B4-BE49-F238E27FC236}">
                <a16:creationId xmlns:a16="http://schemas.microsoft.com/office/drawing/2014/main" id="{E3EE96A0-2C8C-7C03-2856-27506F14334A}"/>
              </a:ext>
            </a:extLst>
          </p:cNvPr>
          <p:cNvSpPr txBox="1"/>
          <p:nvPr/>
        </p:nvSpPr>
        <p:spPr>
          <a:xfrm>
            <a:off x="7476379" y="1779591"/>
            <a:ext cx="654346" cy="307777"/>
          </a:xfrm>
          <a:prstGeom prst="rect">
            <a:avLst/>
          </a:prstGeom>
          <a:noFill/>
        </p:spPr>
        <p:txBody>
          <a:bodyPr wrap="none" rtlCol="0">
            <a:spAutoFit/>
          </a:bodyPr>
          <a:lstStyle/>
          <a:p>
            <a:r>
              <a:rPr lang="fr-CA" sz="1400"/>
              <a:t>A2025</a:t>
            </a:r>
          </a:p>
        </p:txBody>
      </p:sp>
      <p:sp>
        <p:nvSpPr>
          <p:cNvPr id="11" name="ZoneTexte 10">
            <a:extLst>
              <a:ext uri="{FF2B5EF4-FFF2-40B4-BE49-F238E27FC236}">
                <a16:creationId xmlns:a16="http://schemas.microsoft.com/office/drawing/2014/main" id="{CCAE9349-4D56-0D17-D301-A506106DFF92}"/>
              </a:ext>
            </a:extLst>
          </p:cNvPr>
          <p:cNvSpPr txBox="1"/>
          <p:nvPr/>
        </p:nvSpPr>
        <p:spPr>
          <a:xfrm>
            <a:off x="7476379" y="2127076"/>
            <a:ext cx="654346" cy="307777"/>
          </a:xfrm>
          <a:prstGeom prst="rect">
            <a:avLst/>
          </a:prstGeom>
          <a:noFill/>
        </p:spPr>
        <p:txBody>
          <a:bodyPr wrap="none" rtlCol="0">
            <a:spAutoFit/>
          </a:bodyPr>
          <a:lstStyle/>
          <a:p>
            <a:r>
              <a:rPr lang="fr-CA" sz="1400"/>
              <a:t>A2028</a:t>
            </a:r>
          </a:p>
        </p:txBody>
      </p:sp>
      <p:sp>
        <p:nvSpPr>
          <p:cNvPr id="13" name="ZoneTexte 12">
            <a:extLst>
              <a:ext uri="{FF2B5EF4-FFF2-40B4-BE49-F238E27FC236}">
                <a16:creationId xmlns:a16="http://schemas.microsoft.com/office/drawing/2014/main" id="{EE9DE769-E3C4-E30F-400F-94A0468CF6D7}"/>
              </a:ext>
            </a:extLst>
          </p:cNvPr>
          <p:cNvSpPr txBox="1"/>
          <p:nvPr/>
        </p:nvSpPr>
        <p:spPr>
          <a:xfrm>
            <a:off x="7476379" y="2476785"/>
            <a:ext cx="715260" cy="307777"/>
          </a:xfrm>
          <a:prstGeom prst="rect">
            <a:avLst/>
          </a:prstGeom>
          <a:noFill/>
        </p:spPr>
        <p:txBody>
          <a:bodyPr wrap="none" rtlCol="0">
            <a:spAutoFit/>
          </a:bodyPr>
          <a:lstStyle/>
          <a:p>
            <a:r>
              <a:rPr lang="fr-CA" sz="1400"/>
              <a:t>A2027</a:t>
            </a:r>
          </a:p>
        </p:txBody>
      </p:sp>
      <p:sp>
        <p:nvSpPr>
          <p:cNvPr id="14" name="ZoneTexte 13">
            <a:extLst>
              <a:ext uri="{FF2B5EF4-FFF2-40B4-BE49-F238E27FC236}">
                <a16:creationId xmlns:a16="http://schemas.microsoft.com/office/drawing/2014/main" id="{22589C05-A534-8802-93EB-092B1F8B2D9B}"/>
              </a:ext>
            </a:extLst>
          </p:cNvPr>
          <p:cNvSpPr txBox="1"/>
          <p:nvPr/>
        </p:nvSpPr>
        <p:spPr>
          <a:xfrm>
            <a:off x="7476379" y="3053374"/>
            <a:ext cx="654346" cy="307777"/>
          </a:xfrm>
          <a:prstGeom prst="rect">
            <a:avLst/>
          </a:prstGeom>
          <a:noFill/>
        </p:spPr>
        <p:txBody>
          <a:bodyPr wrap="none" rtlCol="0">
            <a:spAutoFit/>
          </a:bodyPr>
          <a:lstStyle/>
          <a:p>
            <a:r>
              <a:rPr lang="fr-CA" sz="1400"/>
              <a:t>A2024</a:t>
            </a:r>
          </a:p>
        </p:txBody>
      </p:sp>
      <p:sp>
        <p:nvSpPr>
          <p:cNvPr id="16" name="ZoneTexte 15">
            <a:extLst>
              <a:ext uri="{FF2B5EF4-FFF2-40B4-BE49-F238E27FC236}">
                <a16:creationId xmlns:a16="http://schemas.microsoft.com/office/drawing/2014/main" id="{A06FA60C-71AC-5C56-839A-19AA23B01774}"/>
              </a:ext>
            </a:extLst>
          </p:cNvPr>
          <p:cNvSpPr txBox="1"/>
          <p:nvPr/>
        </p:nvSpPr>
        <p:spPr>
          <a:xfrm>
            <a:off x="7476379" y="3771524"/>
            <a:ext cx="654346" cy="307777"/>
          </a:xfrm>
          <a:prstGeom prst="rect">
            <a:avLst/>
          </a:prstGeom>
          <a:noFill/>
        </p:spPr>
        <p:txBody>
          <a:bodyPr wrap="none" rtlCol="0">
            <a:spAutoFit/>
          </a:bodyPr>
          <a:lstStyle/>
          <a:p>
            <a:r>
              <a:rPr lang="fr-CA" sz="1400"/>
              <a:t>A2025</a:t>
            </a:r>
          </a:p>
        </p:txBody>
      </p:sp>
      <p:sp>
        <p:nvSpPr>
          <p:cNvPr id="18" name="ZoneTexte 17">
            <a:extLst>
              <a:ext uri="{FF2B5EF4-FFF2-40B4-BE49-F238E27FC236}">
                <a16:creationId xmlns:a16="http://schemas.microsoft.com/office/drawing/2014/main" id="{2E2162F0-13EB-3BBC-1E7F-2CC401CEE68E}"/>
              </a:ext>
            </a:extLst>
          </p:cNvPr>
          <p:cNvSpPr txBox="1"/>
          <p:nvPr/>
        </p:nvSpPr>
        <p:spPr>
          <a:xfrm>
            <a:off x="7476377" y="4279987"/>
            <a:ext cx="654346" cy="307777"/>
          </a:xfrm>
          <a:prstGeom prst="rect">
            <a:avLst/>
          </a:prstGeom>
          <a:noFill/>
        </p:spPr>
        <p:txBody>
          <a:bodyPr wrap="none" rtlCol="0">
            <a:spAutoFit/>
          </a:bodyPr>
          <a:lstStyle/>
          <a:p>
            <a:r>
              <a:rPr lang="fr-CA" sz="1400"/>
              <a:t>A2025</a:t>
            </a:r>
          </a:p>
        </p:txBody>
      </p:sp>
      <p:sp>
        <p:nvSpPr>
          <p:cNvPr id="20" name="ZoneTexte 19">
            <a:extLst>
              <a:ext uri="{FF2B5EF4-FFF2-40B4-BE49-F238E27FC236}">
                <a16:creationId xmlns:a16="http://schemas.microsoft.com/office/drawing/2014/main" id="{22BDAD90-303C-7761-4274-CD17ED6AF266}"/>
              </a:ext>
            </a:extLst>
          </p:cNvPr>
          <p:cNvSpPr txBox="1"/>
          <p:nvPr/>
        </p:nvSpPr>
        <p:spPr>
          <a:xfrm>
            <a:off x="7472372" y="4813205"/>
            <a:ext cx="662361" cy="307777"/>
          </a:xfrm>
          <a:prstGeom prst="rect">
            <a:avLst/>
          </a:prstGeom>
          <a:noFill/>
        </p:spPr>
        <p:txBody>
          <a:bodyPr wrap="none" rtlCol="0">
            <a:spAutoFit/>
          </a:bodyPr>
          <a:lstStyle/>
          <a:p>
            <a:r>
              <a:rPr lang="fr-CA" sz="1400"/>
              <a:t>H2025</a:t>
            </a:r>
          </a:p>
        </p:txBody>
      </p:sp>
      <p:sp>
        <p:nvSpPr>
          <p:cNvPr id="21" name="ZoneTexte 20">
            <a:extLst>
              <a:ext uri="{FF2B5EF4-FFF2-40B4-BE49-F238E27FC236}">
                <a16:creationId xmlns:a16="http://schemas.microsoft.com/office/drawing/2014/main" id="{151CDA8A-E62D-D484-D1CF-8E071C38E6BE}"/>
              </a:ext>
            </a:extLst>
          </p:cNvPr>
          <p:cNvSpPr txBox="1"/>
          <p:nvPr/>
        </p:nvSpPr>
        <p:spPr>
          <a:xfrm>
            <a:off x="7472372" y="5558358"/>
            <a:ext cx="715260" cy="954107"/>
          </a:xfrm>
          <a:prstGeom prst="rect">
            <a:avLst/>
          </a:prstGeom>
          <a:noFill/>
        </p:spPr>
        <p:txBody>
          <a:bodyPr wrap="none" rtlCol="0">
            <a:spAutoFit/>
          </a:bodyPr>
          <a:lstStyle/>
          <a:p>
            <a:r>
              <a:rPr lang="fr-CA" sz="1400"/>
              <a:t>H2026</a:t>
            </a:r>
          </a:p>
          <a:p>
            <a:endParaRPr lang="fr-CA" sz="1400"/>
          </a:p>
          <a:p>
            <a:endParaRPr lang="fr-CA" sz="1400"/>
          </a:p>
          <a:p>
            <a:r>
              <a:rPr lang="fr-CA" sz="1400"/>
              <a:t>A2026</a:t>
            </a:r>
          </a:p>
        </p:txBody>
      </p:sp>
      <p:sp>
        <p:nvSpPr>
          <p:cNvPr id="33" name="ZoneTexte 32">
            <a:extLst>
              <a:ext uri="{FF2B5EF4-FFF2-40B4-BE49-F238E27FC236}">
                <a16:creationId xmlns:a16="http://schemas.microsoft.com/office/drawing/2014/main" id="{5F6D6E79-C379-64FF-6DF3-EE18480B00CD}"/>
              </a:ext>
            </a:extLst>
          </p:cNvPr>
          <p:cNvSpPr txBox="1"/>
          <p:nvPr/>
        </p:nvSpPr>
        <p:spPr>
          <a:xfrm>
            <a:off x="8479776" y="1684753"/>
            <a:ext cx="3712224" cy="523220"/>
          </a:xfrm>
          <a:prstGeom prst="rect">
            <a:avLst/>
          </a:prstGeom>
          <a:noFill/>
        </p:spPr>
        <p:txBody>
          <a:bodyPr wrap="square" rtlCol="0">
            <a:spAutoFit/>
          </a:bodyPr>
          <a:lstStyle/>
          <a:p>
            <a:r>
              <a:rPr lang="fr-CA" sz="1400"/>
              <a:t>Financement mission augmenté de 50%, financement du service psychothérapie</a:t>
            </a:r>
          </a:p>
        </p:txBody>
      </p:sp>
      <p:sp>
        <p:nvSpPr>
          <p:cNvPr id="34" name="ZoneTexte 33">
            <a:extLst>
              <a:ext uri="{FF2B5EF4-FFF2-40B4-BE49-F238E27FC236}">
                <a16:creationId xmlns:a16="http://schemas.microsoft.com/office/drawing/2014/main" id="{C816888F-EBB6-0D2C-DEDE-9A7CEE39CD26}"/>
              </a:ext>
            </a:extLst>
          </p:cNvPr>
          <p:cNvSpPr txBox="1"/>
          <p:nvPr/>
        </p:nvSpPr>
        <p:spPr>
          <a:xfrm>
            <a:off x="8479457" y="2127076"/>
            <a:ext cx="3642038" cy="307777"/>
          </a:xfrm>
          <a:prstGeom prst="rect">
            <a:avLst/>
          </a:prstGeom>
          <a:noFill/>
        </p:spPr>
        <p:txBody>
          <a:bodyPr wrap="square" rtlCol="0">
            <a:spAutoFit/>
          </a:bodyPr>
          <a:lstStyle/>
          <a:p>
            <a:r>
              <a:rPr lang="fr-CA" sz="1400"/>
              <a:t>Taux d’occupation de 94%</a:t>
            </a:r>
          </a:p>
        </p:txBody>
      </p:sp>
      <p:sp>
        <p:nvSpPr>
          <p:cNvPr id="35" name="ZoneTexte 34">
            <a:extLst>
              <a:ext uri="{FF2B5EF4-FFF2-40B4-BE49-F238E27FC236}">
                <a16:creationId xmlns:a16="http://schemas.microsoft.com/office/drawing/2014/main" id="{CD8E6B6B-9E99-71A0-7EC4-5E0416A22E03}"/>
              </a:ext>
            </a:extLst>
          </p:cNvPr>
          <p:cNvSpPr txBox="1"/>
          <p:nvPr/>
        </p:nvSpPr>
        <p:spPr>
          <a:xfrm>
            <a:off x="8487474" y="2476785"/>
            <a:ext cx="3642038" cy="307777"/>
          </a:xfrm>
          <a:prstGeom prst="rect">
            <a:avLst/>
          </a:prstGeom>
          <a:noFill/>
        </p:spPr>
        <p:txBody>
          <a:bodyPr wrap="square" rtlCol="0">
            <a:spAutoFit/>
          </a:bodyPr>
          <a:lstStyle/>
          <a:p>
            <a:r>
              <a:rPr lang="fr-CA" sz="1400"/>
              <a:t>2M$ recueillis pour la MSP</a:t>
            </a:r>
          </a:p>
        </p:txBody>
      </p:sp>
      <p:sp>
        <p:nvSpPr>
          <p:cNvPr id="37" name="ZoneTexte 36">
            <a:extLst>
              <a:ext uri="{FF2B5EF4-FFF2-40B4-BE49-F238E27FC236}">
                <a16:creationId xmlns:a16="http://schemas.microsoft.com/office/drawing/2014/main" id="{8E8FEBE2-95E3-6D1C-4859-0CD94750563F}"/>
              </a:ext>
            </a:extLst>
          </p:cNvPr>
          <p:cNvSpPr txBox="1"/>
          <p:nvPr/>
        </p:nvSpPr>
        <p:spPr>
          <a:xfrm>
            <a:off x="8479766" y="3053374"/>
            <a:ext cx="3642038" cy="738664"/>
          </a:xfrm>
          <a:prstGeom prst="rect">
            <a:avLst/>
          </a:prstGeom>
          <a:noFill/>
        </p:spPr>
        <p:txBody>
          <a:bodyPr wrap="square" rtlCol="0">
            <a:spAutoFit/>
          </a:bodyPr>
          <a:lstStyle/>
          <a:p>
            <a:r>
              <a:rPr lang="fr-CA" sz="1400"/>
              <a:t>Sondage interne annuel favorable</a:t>
            </a:r>
          </a:p>
          <a:p>
            <a:r>
              <a:rPr lang="fr-CA" sz="1400"/>
              <a:t>Plan de formation personnalisé</a:t>
            </a:r>
          </a:p>
          <a:p>
            <a:r>
              <a:rPr lang="fr-CA" sz="1400"/>
              <a:t>Taux de rétention s’améliore de 5%</a:t>
            </a:r>
          </a:p>
        </p:txBody>
      </p:sp>
      <p:sp>
        <p:nvSpPr>
          <p:cNvPr id="39" name="ZoneTexte 38">
            <a:extLst>
              <a:ext uri="{FF2B5EF4-FFF2-40B4-BE49-F238E27FC236}">
                <a16:creationId xmlns:a16="http://schemas.microsoft.com/office/drawing/2014/main" id="{C8C9C81C-CA54-790F-FD21-B5FB98C41DEC}"/>
              </a:ext>
            </a:extLst>
          </p:cNvPr>
          <p:cNvSpPr txBox="1"/>
          <p:nvPr/>
        </p:nvSpPr>
        <p:spPr>
          <a:xfrm>
            <a:off x="8479766" y="1426811"/>
            <a:ext cx="3642038" cy="307777"/>
          </a:xfrm>
          <a:prstGeom prst="rect">
            <a:avLst/>
          </a:prstGeom>
          <a:noFill/>
        </p:spPr>
        <p:txBody>
          <a:bodyPr wrap="square" rtlCol="0">
            <a:spAutoFit/>
          </a:bodyPr>
          <a:lstStyle/>
          <a:p>
            <a:r>
              <a:rPr lang="fr-CA" sz="1400"/>
              <a:t>75% de revenus autonomes</a:t>
            </a:r>
          </a:p>
        </p:txBody>
      </p:sp>
      <p:sp>
        <p:nvSpPr>
          <p:cNvPr id="40" name="ZoneTexte 39">
            <a:extLst>
              <a:ext uri="{FF2B5EF4-FFF2-40B4-BE49-F238E27FC236}">
                <a16:creationId xmlns:a16="http://schemas.microsoft.com/office/drawing/2014/main" id="{AC472B7B-73D1-3AB2-F4AC-DAC4E955143F}"/>
              </a:ext>
            </a:extLst>
          </p:cNvPr>
          <p:cNvSpPr txBox="1"/>
          <p:nvPr/>
        </p:nvSpPr>
        <p:spPr>
          <a:xfrm>
            <a:off x="8479456" y="3771524"/>
            <a:ext cx="3712543" cy="523220"/>
          </a:xfrm>
          <a:prstGeom prst="rect">
            <a:avLst/>
          </a:prstGeom>
          <a:noFill/>
        </p:spPr>
        <p:txBody>
          <a:bodyPr wrap="square" rtlCol="0">
            <a:spAutoFit/>
          </a:bodyPr>
          <a:lstStyle/>
          <a:p>
            <a:r>
              <a:rPr lang="fr-CA" sz="1400"/>
              <a:t>Outils d’intégration à l’entrée en fonction à jour, parrainage du personnel</a:t>
            </a:r>
          </a:p>
        </p:txBody>
      </p:sp>
      <p:sp>
        <p:nvSpPr>
          <p:cNvPr id="41" name="ZoneTexte 40">
            <a:extLst>
              <a:ext uri="{FF2B5EF4-FFF2-40B4-BE49-F238E27FC236}">
                <a16:creationId xmlns:a16="http://schemas.microsoft.com/office/drawing/2014/main" id="{2635515E-98FF-C7F5-643B-5F380AFE0A42}"/>
              </a:ext>
            </a:extLst>
          </p:cNvPr>
          <p:cNvSpPr txBox="1"/>
          <p:nvPr/>
        </p:nvSpPr>
        <p:spPr>
          <a:xfrm>
            <a:off x="8479766" y="4279987"/>
            <a:ext cx="3642038" cy="738664"/>
          </a:xfrm>
          <a:prstGeom prst="rect">
            <a:avLst/>
          </a:prstGeom>
          <a:noFill/>
        </p:spPr>
        <p:txBody>
          <a:bodyPr wrap="square" rtlCol="0">
            <a:spAutoFit/>
          </a:bodyPr>
          <a:lstStyle/>
          <a:p>
            <a:r>
              <a:rPr lang="fr-CA" sz="1400"/>
              <a:t>Procéduriers pour postes névralgiques</a:t>
            </a:r>
          </a:p>
          <a:p>
            <a:r>
              <a:rPr lang="fr-CA" sz="1400"/>
              <a:t>Sondages clients favorables</a:t>
            </a:r>
          </a:p>
          <a:p>
            <a:endParaRPr lang="fr-CA" sz="1400"/>
          </a:p>
        </p:txBody>
      </p:sp>
      <p:sp>
        <p:nvSpPr>
          <p:cNvPr id="43" name="ZoneTexte 42">
            <a:extLst>
              <a:ext uri="{FF2B5EF4-FFF2-40B4-BE49-F238E27FC236}">
                <a16:creationId xmlns:a16="http://schemas.microsoft.com/office/drawing/2014/main" id="{C69D7405-843E-0416-B1BF-CFA195E8A80F}"/>
              </a:ext>
            </a:extLst>
          </p:cNvPr>
          <p:cNvSpPr txBox="1"/>
          <p:nvPr/>
        </p:nvSpPr>
        <p:spPr>
          <a:xfrm>
            <a:off x="8487474" y="4813205"/>
            <a:ext cx="3642038" cy="307777"/>
          </a:xfrm>
          <a:prstGeom prst="rect">
            <a:avLst/>
          </a:prstGeom>
          <a:noFill/>
        </p:spPr>
        <p:txBody>
          <a:bodyPr wrap="square" rtlCol="0">
            <a:spAutoFit/>
          </a:bodyPr>
          <a:lstStyle/>
          <a:p>
            <a:r>
              <a:rPr lang="fr-CA" sz="1400"/>
              <a:t>2 moments de partage des enjeux/an</a:t>
            </a:r>
          </a:p>
        </p:txBody>
      </p:sp>
      <p:sp>
        <p:nvSpPr>
          <p:cNvPr id="44" name="ZoneTexte 43">
            <a:extLst>
              <a:ext uri="{FF2B5EF4-FFF2-40B4-BE49-F238E27FC236}">
                <a16:creationId xmlns:a16="http://schemas.microsoft.com/office/drawing/2014/main" id="{6457F1D1-E139-D54D-A45D-257BCCE6E903}"/>
              </a:ext>
            </a:extLst>
          </p:cNvPr>
          <p:cNvSpPr txBox="1"/>
          <p:nvPr/>
        </p:nvSpPr>
        <p:spPr>
          <a:xfrm>
            <a:off x="8479458" y="5558358"/>
            <a:ext cx="3642038" cy="1169551"/>
          </a:xfrm>
          <a:prstGeom prst="rect">
            <a:avLst/>
          </a:prstGeom>
          <a:noFill/>
        </p:spPr>
        <p:txBody>
          <a:bodyPr wrap="square" rtlCol="0">
            <a:spAutoFit/>
          </a:bodyPr>
          <a:lstStyle/>
          <a:p>
            <a:r>
              <a:rPr lang="fr-CA" sz="1400"/>
              <a:t>Sondage annuel favorable</a:t>
            </a:r>
          </a:p>
          <a:p>
            <a:r>
              <a:rPr lang="fr-CA" sz="1400"/>
              <a:t>Activité annuelle de rassemblement</a:t>
            </a:r>
          </a:p>
          <a:p>
            <a:r>
              <a:rPr lang="fr-CA" sz="1400"/>
              <a:t>Augmentation de la clientèle de 5%</a:t>
            </a:r>
          </a:p>
          <a:p>
            <a:r>
              <a:rPr lang="fr-CA" sz="1400"/>
              <a:t>Système implanté</a:t>
            </a:r>
          </a:p>
          <a:p>
            <a:endParaRPr lang="fr-CA" sz="1400"/>
          </a:p>
        </p:txBody>
      </p:sp>
    </p:spTree>
    <p:extLst>
      <p:ext uri="{BB962C8B-B14F-4D97-AF65-F5344CB8AC3E}">
        <p14:creationId xmlns:p14="http://schemas.microsoft.com/office/powerpoint/2010/main" val="3363965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93252EC-7B77-2B85-387B-9222987CA019}"/>
              </a:ext>
            </a:extLst>
          </p:cNvPr>
          <p:cNvSpPr/>
          <p:nvPr/>
        </p:nvSpPr>
        <p:spPr>
          <a:xfrm>
            <a:off x="10098833" y="5919979"/>
            <a:ext cx="2093167" cy="108467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42324D9E-292A-4318-9093-6842AEC46BFA}"/>
              </a:ext>
            </a:extLst>
          </p:cNvPr>
          <p:cNvSpPr txBox="1"/>
          <p:nvPr/>
        </p:nvSpPr>
        <p:spPr>
          <a:xfrm>
            <a:off x="-309" y="10402"/>
            <a:ext cx="11218272" cy="892552"/>
          </a:xfrm>
          <a:prstGeom prst="rect">
            <a:avLst/>
          </a:prstGeom>
          <a:noFill/>
        </p:spPr>
        <p:txBody>
          <a:bodyPr wrap="square">
            <a:spAutoFit/>
          </a:bodyPr>
          <a:lstStyle/>
          <a:p>
            <a:r>
              <a:rPr lang="fr-CA" sz="2000" b="1">
                <a:solidFill>
                  <a:schemeClr val="accent1">
                    <a:lumMod val="60000"/>
                    <a:lumOff val="40000"/>
                  </a:schemeClr>
                </a:solidFill>
              </a:rPr>
              <a:t>ORIENTATION 2. </a:t>
            </a:r>
            <a:r>
              <a:rPr lang="fr-CA" sz="2000" b="1"/>
              <a:t>INNOVATION</a:t>
            </a:r>
            <a:endParaRPr lang="fr-CA" b="1"/>
          </a:p>
          <a:p>
            <a:r>
              <a:rPr lang="fr-CA" sz="1600">
                <a:solidFill>
                  <a:schemeClr val="accent1">
                    <a:lumMod val="60000"/>
                    <a:lumOff val="40000"/>
                  </a:schemeClr>
                </a:solidFill>
              </a:rPr>
              <a:t>Mettre en œuvre avec succès de nouvelles idées et créer de la valeur pour les parties prenantes, soit l’ensemble des personnes et organisations avec qui le CSP entretien des relations. </a:t>
            </a:r>
          </a:p>
        </p:txBody>
      </p:sp>
      <p:sp>
        <p:nvSpPr>
          <p:cNvPr id="30" name="ZoneTexte 29">
            <a:extLst>
              <a:ext uri="{FF2B5EF4-FFF2-40B4-BE49-F238E27FC236}">
                <a16:creationId xmlns:a16="http://schemas.microsoft.com/office/drawing/2014/main" id="{AAE5195A-C6C1-4EF2-881C-8C878AAC16DD}"/>
              </a:ext>
            </a:extLst>
          </p:cNvPr>
          <p:cNvSpPr txBox="1"/>
          <p:nvPr/>
        </p:nvSpPr>
        <p:spPr>
          <a:xfrm>
            <a:off x="21365" y="879493"/>
            <a:ext cx="2272866" cy="369332"/>
          </a:xfrm>
          <a:prstGeom prst="rect">
            <a:avLst/>
          </a:prstGeom>
          <a:noFill/>
        </p:spPr>
        <p:txBody>
          <a:bodyPr wrap="none" rtlCol="0">
            <a:spAutoFit/>
          </a:bodyPr>
          <a:lstStyle/>
          <a:p>
            <a:r>
              <a:rPr lang="fr-CA" b="1" i="1"/>
              <a:t>Objectifs stratégiques</a:t>
            </a:r>
          </a:p>
        </p:txBody>
      </p:sp>
      <p:sp>
        <p:nvSpPr>
          <p:cNvPr id="31" name="ZoneTexte 30">
            <a:extLst>
              <a:ext uri="{FF2B5EF4-FFF2-40B4-BE49-F238E27FC236}">
                <a16:creationId xmlns:a16="http://schemas.microsoft.com/office/drawing/2014/main" id="{3331A84A-12DD-4A24-AE21-65082B0B519E}"/>
              </a:ext>
            </a:extLst>
          </p:cNvPr>
          <p:cNvSpPr txBox="1"/>
          <p:nvPr/>
        </p:nvSpPr>
        <p:spPr>
          <a:xfrm>
            <a:off x="3841053" y="879493"/>
            <a:ext cx="1967462" cy="369332"/>
          </a:xfrm>
          <a:prstGeom prst="rect">
            <a:avLst/>
          </a:prstGeom>
          <a:noFill/>
        </p:spPr>
        <p:txBody>
          <a:bodyPr wrap="none" rtlCol="0">
            <a:spAutoFit/>
          </a:bodyPr>
          <a:lstStyle/>
          <a:p>
            <a:r>
              <a:rPr lang="fr-CA" b="1" i="1"/>
              <a:t>Résultats attendus</a:t>
            </a:r>
          </a:p>
        </p:txBody>
      </p:sp>
      <p:sp>
        <p:nvSpPr>
          <p:cNvPr id="32" name="ZoneTexte 31">
            <a:extLst>
              <a:ext uri="{FF2B5EF4-FFF2-40B4-BE49-F238E27FC236}">
                <a16:creationId xmlns:a16="http://schemas.microsoft.com/office/drawing/2014/main" id="{70B343DB-0A59-44D3-9F22-0AAB12E6941D}"/>
              </a:ext>
            </a:extLst>
          </p:cNvPr>
          <p:cNvSpPr txBox="1"/>
          <p:nvPr/>
        </p:nvSpPr>
        <p:spPr>
          <a:xfrm>
            <a:off x="10098833" y="874752"/>
            <a:ext cx="1299715" cy="369332"/>
          </a:xfrm>
          <a:prstGeom prst="rect">
            <a:avLst/>
          </a:prstGeom>
          <a:noFill/>
        </p:spPr>
        <p:txBody>
          <a:bodyPr wrap="none" rtlCol="0">
            <a:spAutoFit/>
          </a:bodyPr>
          <a:lstStyle/>
          <a:p>
            <a:r>
              <a:rPr lang="fr-CA" b="1" i="1"/>
              <a:t>Indicateurs </a:t>
            </a:r>
          </a:p>
        </p:txBody>
      </p:sp>
      <p:sp>
        <p:nvSpPr>
          <p:cNvPr id="33" name="ZoneTexte 32">
            <a:extLst>
              <a:ext uri="{FF2B5EF4-FFF2-40B4-BE49-F238E27FC236}">
                <a16:creationId xmlns:a16="http://schemas.microsoft.com/office/drawing/2014/main" id="{FC72D167-1B6F-40B2-8E39-53AC575A5A2B}"/>
              </a:ext>
            </a:extLst>
          </p:cNvPr>
          <p:cNvSpPr txBox="1"/>
          <p:nvPr/>
        </p:nvSpPr>
        <p:spPr>
          <a:xfrm>
            <a:off x="7360659" y="874752"/>
            <a:ext cx="1133644" cy="369332"/>
          </a:xfrm>
          <a:prstGeom prst="rect">
            <a:avLst/>
          </a:prstGeom>
          <a:noFill/>
        </p:spPr>
        <p:txBody>
          <a:bodyPr wrap="none" rtlCol="0">
            <a:spAutoFit/>
          </a:bodyPr>
          <a:lstStyle/>
          <a:p>
            <a:r>
              <a:rPr lang="fr-CA" b="1" i="1"/>
              <a:t>Échéance </a:t>
            </a:r>
          </a:p>
        </p:txBody>
      </p:sp>
      <p:sp>
        <p:nvSpPr>
          <p:cNvPr id="34" name="ZoneTexte 33">
            <a:extLst>
              <a:ext uri="{FF2B5EF4-FFF2-40B4-BE49-F238E27FC236}">
                <a16:creationId xmlns:a16="http://schemas.microsoft.com/office/drawing/2014/main" id="{966DD970-CB9B-47F9-A528-AE9262C73A92}"/>
              </a:ext>
            </a:extLst>
          </p:cNvPr>
          <p:cNvSpPr txBox="1"/>
          <p:nvPr/>
        </p:nvSpPr>
        <p:spPr>
          <a:xfrm>
            <a:off x="133503" y="1168907"/>
            <a:ext cx="2609697" cy="738664"/>
          </a:xfrm>
          <a:prstGeom prst="rect">
            <a:avLst/>
          </a:prstGeom>
          <a:noFill/>
        </p:spPr>
        <p:txBody>
          <a:bodyPr wrap="square" rtlCol="0">
            <a:spAutoFit/>
          </a:bodyPr>
          <a:lstStyle/>
          <a:p>
            <a:r>
              <a:rPr lang="fr-CA" sz="1400"/>
              <a:t>2.1. Poursuivre la mise en œuvre du plan marketing et plan de communication </a:t>
            </a:r>
          </a:p>
        </p:txBody>
      </p:sp>
      <p:sp>
        <p:nvSpPr>
          <p:cNvPr id="35" name="ZoneTexte 34">
            <a:extLst>
              <a:ext uri="{FF2B5EF4-FFF2-40B4-BE49-F238E27FC236}">
                <a16:creationId xmlns:a16="http://schemas.microsoft.com/office/drawing/2014/main" id="{82D41118-9FA6-421C-8D02-A48E031C217F}"/>
              </a:ext>
            </a:extLst>
          </p:cNvPr>
          <p:cNvSpPr txBox="1"/>
          <p:nvPr/>
        </p:nvSpPr>
        <p:spPr>
          <a:xfrm>
            <a:off x="133503" y="2466496"/>
            <a:ext cx="2983561" cy="738664"/>
          </a:xfrm>
          <a:prstGeom prst="rect">
            <a:avLst/>
          </a:prstGeom>
          <a:noFill/>
        </p:spPr>
        <p:txBody>
          <a:bodyPr wrap="square" rtlCol="0">
            <a:spAutoFit/>
          </a:bodyPr>
          <a:lstStyle/>
          <a:p>
            <a:r>
              <a:rPr lang="fr-CA" sz="1400"/>
              <a:t>2.2. Assurer une veille stratégique sur les tendances, les enjeux et les opportunités </a:t>
            </a:r>
          </a:p>
        </p:txBody>
      </p:sp>
      <p:sp>
        <p:nvSpPr>
          <p:cNvPr id="36" name="ZoneTexte 35">
            <a:extLst>
              <a:ext uri="{FF2B5EF4-FFF2-40B4-BE49-F238E27FC236}">
                <a16:creationId xmlns:a16="http://schemas.microsoft.com/office/drawing/2014/main" id="{95ECE04C-9640-4BA0-812F-3560E2435187}"/>
              </a:ext>
            </a:extLst>
          </p:cNvPr>
          <p:cNvSpPr txBox="1"/>
          <p:nvPr/>
        </p:nvSpPr>
        <p:spPr>
          <a:xfrm>
            <a:off x="133503" y="3954575"/>
            <a:ext cx="2819659" cy="738664"/>
          </a:xfrm>
          <a:prstGeom prst="rect">
            <a:avLst/>
          </a:prstGeom>
          <a:noFill/>
        </p:spPr>
        <p:txBody>
          <a:bodyPr wrap="square" rtlCol="0">
            <a:spAutoFit/>
          </a:bodyPr>
          <a:lstStyle/>
          <a:p>
            <a:r>
              <a:rPr lang="fr-CA" sz="1400"/>
              <a:t>2.3. Offrir des espaces et des équipements qui répondent aux besoins actuels </a:t>
            </a:r>
          </a:p>
        </p:txBody>
      </p:sp>
      <p:sp>
        <p:nvSpPr>
          <p:cNvPr id="37" name="ZoneTexte 36">
            <a:extLst>
              <a:ext uri="{FF2B5EF4-FFF2-40B4-BE49-F238E27FC236}">
                <a16:creationId xmlns:a16="http://schemas.microsoft.com/office/drawing/2014/main" id="{AF3A56F4-81CD-473A-A681-9E25BA09C067}"/>
              </a:ext>
            </a:extLst>
          </p:cNvPr>
          <p:cNvSpPr txBox="1"/>
          <p:nvPr/>
        </p:nvSpPr>
        <p:spPr>
          <a:xfrm>
            <a:off x="178795" y="5181315"/>
            <a:ext cx="2564405" cy="738664"/>
          </a:xfrm>
          <a:prstGeom prst="rect">
            <a:avLst/>
          </a:prstGeom>
          <a:noFill/>
        </p:spPr>
        <p:txBody>
          <a:bodyPr wrap="square" rtlCol="0">
            <a:spAutoFit/>
          </a:bodyPr>
          <a:lstStyle/>
          <a:p>
            <a:r>
              <a:rPr lang="fr-CA" sz="1400"/>
              <a:t>2.4. Accroître notre rayonnement local, national et international </a:t>
            </a:r>
          </a:p>
        </p:txBody>
      </p:sp>
      <p:sp>
        <p:nvSpPr>
          <p:cNvPr id="38" name="ZoneTexte 37">
            <a:extLst>
              <a:ext uri="{FF2B5EF4-FFF2-40B4-BE49-F238E27FC236}">
                <a16:creationId xmlns:a16="http://schemas.microsoft.com/office/drawing/2014/main" id="{617BDEC8-0B65-4706-8ABA-593C84F88E16}"/>
              </a:ext>
            </a:extLst>
          </p:cNvPr>
          <p:cNvSpPr txBox="1"/>
          <p:nvPr/>
        </p:nvSpPr>
        <p:spPr>
          <a:xfrm>
            <a:off x="3039021" y="5181315"/>
            <a:ext cx="4221146" cy="523220"/>
          </a:xfrm>
          <a:prstGeom prst="rect">
            <a:avLst/>
          </a:prstGeom>
          <a:noFill/>
        </p:spPr>
        <p:txBody>
          <a:bodyPr wrap="square" rtlCol="0">
            <a:spAutoFit/>
          </a:bodyPr>
          <a:lstStyle/>
          <a:p>
            <a:r>
              <a:rPr lang="fr-CA" sz="1400"/>
              <a:t>Nous avons tissé des liens solides avec de nouveaux groupes dans le quartier</a:t>
            </a:r>
          </a:p>
        </p:txBody>
      </p:sp>
      <p:sp>
        <p:nvSpPr>
          <p:cNvPr id="42" name="ZoneTexte 41">
            <a:extLst>
              <a:ext uri="{FF2B5EF4-FFF2-40B4-BE49-F238E27FC236}">
                <a16:creationId xmlns:a16="http://schemas.microsoft.com/office/drawing/2014/main" id="{B8AEF0C1-034C-4FC1-89F3-2E6072F7349F}"/>
              </a:ext>
            </a:extLst>
          </p:cNvPr>
          <p:cNvSpPr txBox="1"/>
          <p:nvPr/>
        </p:nvSpPr>
        <p:spPr>
          <a:xfrm>
            <a:off x="7604370" y="1168907"/>
            <a:ext cx="638316" cy="307777"/>
          </a:xfrm>
          <a:prstGeom prst="rect">
            <a:avLst/>
          </a:prstGeom>
          <a:noFill/>
        </p:spPr>
        <p:txBody>
          <a:bodyPr wrap="none" rtlCol="0">
            <a:spAutoFit/>
          </a:bodyPr>
          <a:lstStyle/>
          <a:p>
            <a:r>
              <a:rPr lang="fr-CA" sz="1400"/>
              <a:t>E2024</a:t>
            </a:r>
          </a:p>
        </p:txBody>
      </p:sp>
      <p:sp>
        <p:nvSpPr>
          <p:cNvPr id="2" name="ZoneTexte 1">
            <a:extLst>
              <a:ext uri="{FF2B5EF4-FFF2-40B4-BE49-F238E27FC236}">
                <a16:creationId xmlns:a16="http://schemas.microsoft.com/office/drawing/2014/main" id="{EDC64A62-64F9-60C2-3D65-E2576AC4E1DB}"/>
              </a:ext>
            </a:extLst>
          </p:cNvPr>
          <p:cNvSpPr txBox="1"/>
          <p:nvPr/>
        </p:nvSpPr>
        <p:spPr>
          <a:xfrm>
            <a:off x="3034819" y="5651856"/>
            <a:ext cx="4221146" cy="523220"/>
          </a:xfrm>
          <a:prstGeom prst="rect">
            <a:avLst/>
          </a:prstGeom>
          <a:noFill/>
        </p:spPr>
        <p:txBody>
          <a:bodyPr wrap="square" rtlCol="0">
            <a:spAutoFit/>
          </a:bodyPr>
          <a:lstStyle/>
          <a:p>
            <a:r>
              <a:rPr lang="fr-CA" sz="1400"/>
              <a:t>Nous avons tissé des liens solides avec de nouveaux groupes dans le Québec</a:t>
            </a:r>
          </a:p>
        </p:txBody>
      </p:sp>
      <p:sp>
        <p:nvSpPr>
          <p:cNvPr id="27" name="ZoneTexte 26">
            <a:extLst>
              <a:ext uri="{FF2B5EF4-FFF2-40B4-BE49-F238E27FC236}">
                <a16:creationId xmlns:a16="http://schemas.microsoft.com/office/drawing/2014/main" id="{8461FDAB-943F-4014-9BEC-92CCB47F3ED4}"/>
              </a:ext>
            </a:extLst>
          </p:cNvPr>
          <p:cNvSpPr txBox="1"/>
          <p:nvPr/>
        </p:nvSpPr>
        <p:spPr>
          <a:xfrm>
            <a:off x="3030617" y="6155344"/>
            <a:ext cx="4240010" cy="307777"/>
          </a:xfrm>
          <a:prstGeom prst="rect">
            <a:avLst/>
          </a:prstGeom>
          <a:noFill/>
        </p:spPr>
        <p:txBody>
          <a:bodyPr wrap="square" rtlCol="0">
            <a:spAutoFit/>
          </a:bodyPr>
          <a:lstStyle/>
          <a:p>
            <a:r>
              <a:rPr lang="fr-CA" sz="1400"/>
              <a:t>Nous sommes reconnus dans la francophonie</a:t>
            </a:r>
          </a:p>
        </p:txBody>
      </p:sp>
      <p:sp>
        <p:nvSpPr>
          <p:cNvPr id="3" name="ZoneTexte 2">
            <a:extLst>
              <a:ext uri="{FF2B5EF4-FFF2-40B4-BE49-F238E27FC236}">
                <a16:creationId xmlns:a16="http://schemas.microsoft.com/office/drawing/2014/main" id="{0A48408B-A579-7EAE-791D-C8F7E3E6D092}"/>
              </a:ext>
            </a:extLst>
          </p:cNvPr>
          <p:cNvSpPr txBox="1"/>
          <p:nvPr/>
        </p:nvSpPr>
        <p:spPr>
          <a:xfrm>
            <a:off x="3046254" y="1168907"/>
            <a:ext cx="3375295" cy="307777"/>
          </a:xfrm>
          <a:prstGeom prst="rect">
            <a:avLst/>
          </a:prstGeom>
          <a:noFill/>
        </p:spPr>
        <p:txBody>
          <a:bodyPr wrap="square" rtlCol="0">
            <a:spAutoFit/>
          </a:bodyPr>
          <a:lstStyle/>
          <a:p>
            <a:r>
              <a:rPr lang="fr-CA" sz="1400"/>
              <a:t>Nous avons un nouveau site internet </a:t>
            </a:r>
          </a:p>
        </p:txBody>
      </p:sp>
      <p:sp>
        <p:nvSpPr>
          <p:cNvPr id="4" name="ZoneTexte 3">
            <a:extLst>
              <a:ext uri="{FF2B5EF4-FFF2-40B4-BE49-F238E27FC236}">
                <a16:creationId xmlns:a16="http://schemas.microsoft.com/office/drawing/2014/main" id="{04A3A17D-FA10-E992-8F1A-C95318DE6288}"/>
              </a:ext>
            </a:extLst>
          </p:cNvPr>
          <p:cNvSpPr txBox="1"/>
          <p:nvPr/>
        </p:nvSpPr>
        <p:spPr>
          <a:xfrm>
            <a:off x="3046254" y="1478416"/>
            <a:ext cx="4122297" cy="523220"/>
          </a:xfrm>
          <a:prstGeom prst="rect">
            <a:avLst/>
          </a:prstGeom>
          <a:noFill/>
        </p:spPr>
        <p:txBody>
          <a:bodyPr wrap="square" rtlCol="0">
            <a:spAutoFit/>
          </a:bodyPr>
          <a:lstStyle/>
          <a:p>
            <a:r>
              <a:rPr lang="fr-CA" sz="1400"/>
              <a:t>Nous faisons du marketing social de manière innovante</a:t>
            </a:r>
          </a:p>
        </p:txBody>
      </p:sp>
      <p:sp>
        <p:nvSpPr>
          <p:cNvPr id="5" name="ZoneTexte 4">
            <a:extLst>
              <a:ext uri="{FF2B5EF4-FFF2-40B4-BE49-F238E27FC236}">
                <a16:creationId xmlns:a16="http://schemas.microsoft.com/office/drawing/2014/main" id="{522151B8-D515-EC38-EA9B-AF6A16CE8F2C}"/>
              </a:ext>
            </a:extLst>
          </p:cNvPr>
          <p:cNvSpPr txBox="1"/>
          <p:nvPr/>
        </p:nvSpPr>
        <p:spPr>
          <a:xfrm>
            <a:off x="3043224" y="1951611"/>
            <a:ext cx="4122297" cy="523220"/>
          </a:xfrm>
          <a:prstGeom prst="rect">
            <a:avLst/>
          </a:prstGeom>
          <a:noFill/>
        </p:spPr>
        <p:txBody>
          <a:bodyPr wrap="square" rtlCol="0">
            <a:spAutoFit/>
          </a:bodyPr>
          <a:lstStyle/>
          <a:p>
            <a:r>
              <a:rPr lang="fr-CA" sz="1400"/>
              <a:t>Nous avons amélioré et uniformisé la facture visuelle de nos outils et documents</a:t>
            </a:r>
          </a:p>
        </p:txBody>
      </p:sp>
      <p:sp>
        <p:nvSpPr>
          <p:cNvPr id="6" name="ZoneTexte 5">
            <a:extLst>
              <a:ext uri="{FF2B5EF4-FFF2-40B4-BE49-F238E27FC236}">
                <a16:creationId xmlns:a16="http://schemas.microsoft.com/office/drawing/2014/main" id="{59ACF4DA-94C3-9DAF-B57D-DA59BDA38A59}"/>
              </a:ext>
            </a:extLst>
          </p:cNvPr>
          <p:cNvSpPr txBox="1"/>
          <p:nvPr/>
        </p:nvSpPr>
        <p:spPr>
          <a:xfrm>
            <a:off x="3043224" y="2466496"/>
            <a:ext cx="4211458" cy="738664"/>
          </a:xfrm>
          <a:prstGeom prst="rect">
            <a:avLst/>
          </a:prstGeom>
          <a:noFill/>
        </p:spPr>
        <p:txBody>
          <a:bodyPr wrap="square" rtlCol="0">
            <a:spAutoFit/>
          </a:bodyPr>
          <a:lstStyle/>
          <a:p>
            <a:r>
              <a:rPr lang="fr-CA" sz="1400"/>
              <a:t>Nous avons trouvé des moyens pour que les coordinations puissent exercer une veille stratégique dans leur secteur d’activités</a:t>
            </a:r>
          </a:p>
        </p:txBody>
      </p:sp>
      <p:sp>
        <p:nvSpPr>
          <p:cNvPr id="7" name="ZoneTexte 6">
            <a:extLst>
              <a:ext uri="{FF2B5EF4-FFF2-40B4-BE49-F238E27FC236}">
                <a16:creationId xmlns:a16="http://schemas.microsoft.com/office/drawing/2014/main" id="{306CD702-F572-0DC5-A1F9-7DAEB678A0AA}"/>
              </a:ext>
            </a:extLst>
          </p:cNvPr>
          <p:cNvSpPr txBox="1"/>
          <p:nvPr/>
        </p:nvSpPr>
        <p:spPr>
          <a:xfrm>
            <a:off x="3043224" y="3930652"/>
            <a:ext cx="4221146" cy="523220"/>
          </a:xfrm>
          <a:prstGeom prst="rect">
            <a:avLst/>
          </a:prstGeom>
          <a:noFill/>
        </p:spPr>
        <p:txBody>
          <a:bodyPr wrap="square" rtlCol="0">
            <a:spAutoFit/>
          </a:bodyPr>
          <a:lstStyle/>
          <a:p>
            <a:r>
              <a:rPr lang="fr-CA" sz="1400"/>
              <a:t>Nous avons des salles et des équipements modernisés</a:t>
            </a:r>
          </a:p>
        </p:txBody>
      </p:sp>
      <p:sp>
        <p:nvSpPr>
          <p:cNvPr id="8" name="ZoneTexte 7">
            <a:extLst>
              <a:ext uri="{FF2B5EF4-FFF2-40B4-BE49-F238E27FC236}">
                <a16:creationId xmlns:a16="http://schemas.microsoft.com/office/drawing/2014/main" id="{8A2B6C0C-6B95-1E85-CAD4-55F00FA74F04}"/>
              </a:ext>
            </a:extLst>
          </p:cNvPr>
          <p:cNvSpPr txBox="1"/>
          <p:nvPr/>
        </p:nvSpPr>
        <p:spPr>
          <a:xfrm>
            <a:off x="3052354" y="3165201"/>
            <a:ext cx="4462823" cy="307777"/>
          </a:xfrm>
          <a:prstGeom prst="rect">
            <a:avLst/>
          </a:prstGeom>
          <a:noFill/>
        </p:spPr>
        <p:txBody>
          <a:bodyPr wrap="square" rtlCol="0">
            <a:spAutoFit/>
          </a:bodyPr>
          <a:lstStyle/>
          <a:p>
            <a:r>
              <a:rPr lang="fr-CA" sz="1400"/>
              <a:t>Nous dédions du temps pour la R&amp;D – 5 secteurs</a:t>
            </a:r>
          </a:p>
        </p:txBody>
      </p:sp>
      <p:sp>
        <p:nvSpPr>
          <p:cNvPr id="9" name="ZoneTexte 8">
            <a:extLst>
              <a:ext uri="{FF2B5EF4-FFF2-40B4-BE49-F238E27FC236}">
                <a16:creationId xmlns:a16="http://schemas.microsoft.com/office/drawing/2014/main" id="{5537F990-FB6A-2F73-76CE-31A2FDF40A93}"/>
              </a:ext>
            </a:extLst>
          </p:cNvPr>
          <p:cNvSpPr txBox="1"/>
          <p:nvPr/>
        </p:nvSpPr>
        <p:spPr>
          <a:xfrm>
            <a:off x="3049481" y="3414327"/>
            <a:ext cx="4221146" cy="523220"/>
          </a:xfrm>
          <a:prstGeom prst="rect">
            <a:avLst/>
          </a:prstGeom>
          <a:noFill/>
        </p:spPr>
        <p:txBody>
          <a:bodyPr wrap="square" rtlCol="0">
            <a:spAutoFit/>
          </a:bodyPr>
          <a:lstStyle/>
          <a:p>
            <a:r>
              <a:rPr lang="fr-CA" sz="1400"/>
              <a:t>Nous créons des mécanismes ou occasions pour recueillir de nouvelles idées</a:t>
            </a:r>
          </a:p>
        </p:txBody>
      </p:sp>
      <p:sp>
        <p:nvSpPr>
          <p:cNvPr id="10" name="ZoneTexte 9">
            <a:extLst>
              <a:ext uri="{FF2B5EF4-FFF2-40B4-BE49-F238E27FC236}">
                <a16:creationId xmlns:a16="http://schemas.microsoft.com/office/drawing/2014/main" id="{E5D7E284-977F-1B67-5114-61D9497EC1F1}"/>
              </a:ext>
            </a:extLst>
          </p:cNvPr>
          <p:cNvSpPr txBox="1"/>
          <p:nvPr/>
        </p:nvSpPr>
        <p:spPr>
          <a:xfrm>
            <a:off x="3049481" y="4663729"/>
            <a:ext cx="4383942" cy="523220"/>
          </a:xfrm>
          <a:prstGeom prst="rect">
            <a:avLst/>
          </a:prstGeom>
          <a:noFill/>
        </p:spPr>
        <p:txBody>
          <a:bodyPr wrap="square" rtlCol="0">
            <a:spAutoFit/>
          </a:bodyPr>
          <a:lstStyle/>
          <a:p>
            <a:r>
              <a:rPr lang="fr-CA" sz="1400"/>
              <a:t>Nous avons du personnel qualifié pour soutenir les collègues dans le virage numérique</a:t>
            </a:r>
          </a:p>
        </p:txBody>
      </p:sp>
      <p:sp>
        <p:nvSpPr>
          <p:cNvPr id="11" name="ZoneTexte 10">
            <a:extLst>
              <a:ext uri="{FF2B5EF4-FFF2-40B4-BE49-F238E27FC236}">
                <a16:creationId xmlns:a16="http://schemas.microsoft.com/office/drawing/2014/main" id="{F1BEB990-850A-0A96-A4E8-3B259C7DE6D9}"/>
              </a:ext>
            </a:extLst>
          </p:cNvPr>
          <p:cNvSpPr txBox="1"/>
          <p:nvPr/>
        </p:nvSpPr>
        <p:spPr>
          <a:xfrm>
            <a:off x="7596355" y="1478416"/>
            <a:ext cx="654346" cy="307777"/>
          </a:xfrm>
          <a:prstGeom prst="rect">
            <a:avLst/>
          </a:prstGeom>
          <a:noFill/>
        </p:spPr>
        <p:txBody>
          <a:bodyPr wrap="none" rtlCol="0">
            <a:spAutoFit/>
          </a:bodyPr>
          <a:lstStyle/>
          <a:p>
            <a:r>
              <a:rPr lang="fr-CA" sz="1400"/>
              <a:t>A2025</a:t>
            </a:r>
          </a:p>
        </p:txBody>
      </p:sp>
      <p:sp>
        <p:nvSpPr>
          <p:cNvPr id="12" name="ZoneTexte 11">
            <a:extLst>
              <a:ext uri="{FF2B5EF4-FFF2-40B4-BE49-F238E27FC236}">
                <a16:creationId xmlns:a16="http://schemas.microsoft.com/office/drawing/2014/main" id="{F4B86DF9-E65D-D288-93FC-CD538456E6C7}"/>
              </a:ext>
            </a:extLst>
          </p:cNvPr>
          <p:cNvSpPr txBox="1"/>
          <p:nvPr/>
        </p:nvSpPr>
        <p:spPr>
          <a:xfrm>
            <a:off x="7604370" y="1951611"/>
            <a:ext cx="638316" cy="307777"/>
          </a:xfrm>
          <a:prstGeom prst="rect">
            <a:avLst/>
          </a:prstGeom>
          <a:noFill/>
        </p:spPr>
        <p:txBody>
          <a:bodyPr wrap="none" rtlCol="0">
            <a:spAutoFit/>
          </a:bodyPr>
          <a:lstStyle/>
          <a:p>
            <a:r>
              <a:rPr lang="fr-CA" sz="1400"/>
              <a:t>E2025</a:t>
            </a:r>
          </a:p>
        </p:txBody>
      </p:sp>
      <p:sp>
        <p:nvSpPr>
          <p:cNvPr id="13" name="ZoneTexte 12">
            <a:extLst>
              <a:ext uri="{FF2B5EF4-FFF2-40B4-BE49-F238E27FC236}">
                <a16:creationId xmlns:a16="http://schemas.microsoft.com/office/drawing/2014/main" id="{F36CA253-4F34-D22D-B65D-AC3199AAD983}"/>
              </a:ext>
            </a:extLst>
          </p:cNvPr>
          <p:cNvSpPr txBox="1"/>
          <p:nvPr/>
        </p:nvSpPr>
        <p:spPr>
          <a:xfrm>
            <a:off x="7596355" y="2466496"/>
            <a:ext cx="654346" cy="307777"/>
          </a:xfrm>
          <a:prstGeom prst="rect">
            <a:avLst/>
          </a:prstGeom>
          <a:noFill/>
        </p:spPr>
        <p:txBody>
          <a:bodyPr wrap="none" rtlCol="0">
            <a:spAutoFit/>
          </a:bodyPr>
          <a:lstStyle/>
          <a:p>
            <a:r>
              <a:rPr lang="fr-CA" sz="1400"/>
              <a:t>A2025</a:t>
            </a:r>
          </a:p>
        </p:txBody>
      </p:sp>
      <p:sp>
        <p:nvSpPr>
          <p:cNvPr id="15" name="ZoneTexte 14">
            <a:extLst>
              <a:ext uri="{FF2B5EF4-FFF2-40B4-BE49-F238E27FC236}">
                <a16:creationId xmlns:a16="http://schemas.microsoft.com/office/drawing/2014/main" id="{94F40990-C582-BC0D-7F85-3A71FC3F10CD}"/>
              </a:ext>
            </a:extLst>
          </p:cNvPr>
          <p:cNvSpPr txBox="1"/>
          <p:nvPr/>
        </p:nvSpPr>
        <p:spPr>
          <a:xfrm>
            <a:off x="7596355" y="3165201"/>
            <a:ext cx="654346" cy="307777"/>
          </a:xfrm>
          <a:prstGeom prst="rect">
            <a:avLst/>
          </a:prstGeom>
          <a:noFill/>
        </p:spPr>
        <p:txBody>
          <a:bodyPr wrap="none" rtlCol="0">
            <a:spAutoFit/>
          </a:bodyPr>
          <a:lstStyle/>
          <a:p>
            <a:r>
              <a:rPr lang="fr-CA" sz="1400"/>
              <a:t>A2025</a:t>
            </a:r>
          </a:p>
        </p:txBody>
      </p:sp>
      <p:sp>
        <p:nvSpPr>
          <p:cNvPr id="16" name="ZoneTexte 15">
            <a:extLst>
              <a:ext uri="{FF2B5EF4-FFF2-40B4-BE49-F238E27FC236}">
                <a16:creationId xmlns:a16="http://schemas.microsoft.com/office/drawing/2014/main" id="{E8F24A70-E9C5-C0D1-FE49-7356EA7C7203}"/>
              </a:ext>
            </a:extLst>
          </p:cNvPr>
          <p:cNvSpPr txBox="1"/>
          <p:nvPr/>
        </p:nvSpPr>
        <p:spPr>
          <a:xfrm>
            <a:off x="7601966" y="3414327"/>
            <a:ext cx="643125" cy="307777"/>
          </a:xfrm>
          <a:prstGeom prst="rect">
            <a:avLst/>
          </a:prstGeom>
          <a:noFill/>
        </p:spPr>
        <p:txBody>
          <a:bodyPr wrap="none" rtlCol="0">
            <a:spAutoFit/>
          </a:bodyPr>
          <a:lstStyle/>
          <a:p>
            <a:r>
              <a:rPr lang="fr-CA" sz="1400"/>
              <a:t>P2024</a:t>
            </a:r>
          </a:p>
        </p:txBody>
      </p:sp>
      <p:sp>
        <p:nvSpPr>
          <p:cNvPr id="17" name="ZoneTexte 16">
            <a:extLst>
              <a:ext uri="{FF2B5EF4-FFF2-40B4-BE49-F238E27FC236}">
                <a16:creationId xmlns:a16="http://schemas.microsoft.com/office/drawing/2014/main" id="{176AA94A-2881-8ED9-BA73-1FCCA38E8D06}"/>
              </a:ext>
            </a:extLst>
          </p:cNvPr>
          <p:cNvSpPr txBox="1"/>
          <p:nvPr/>
        </p:nvSpPr>
        <p:spPr>
          <a:xfrm>
            <a:off x="7596355" y="3943332"/>
            <a:ext cx="654346" cy="307777"/>
          </a:xfrm>
          <a:prstGeom prst="rect">
            <a:avLst/>
          </a:prstGeom>
          <a:noFill/>
        </p:spPr>
        <p:txBody>
          <a:bodyPr wrap="none" rtlCol="0">
            <a:spAutoFit/>
          </a:bodyPr>
          <a:lstStyle/>
          <a:p>
            <a:r>
              <a:rPr lang="fr-CA" sz="1400"/>
              <a:t>A2026</a:t>
            </a:r>
          </a:p>
        </p:txBody>
      </p:sp>
      <p:sp>
        <p:nvSpPr>
          <p:cNvPr id="18" name="ZoneTexte 17">
            <a:extLst>
              <a:ext uri="{FF2B5EF4-FFF2-40B4-BE49-F238E27FC236}">
                <a16:creationId xmlns:a16="http://schemas.microsoft.com/office/drawing/2014/main" id="{BDBEABEC-8A8C-0AEB-A6DD-BB4BFACC5810}"/>
              </a:ext>
            </a:extLst>
          </p:cNvPr>
          <p:cNvSpPr txBox="1"/>
          <p:nvPr/>
        </p:nvSpPr>
        <p:spPr>
          <a:xfrm>
            <a:off x="7596354" y="4663729"/>
            <a:ext cx="817279" cy="307777"/>
          </a:xfrm>
          <a:prstGeom prst="rect">
            <a:avLst/>
          </a:prstGeom>
          <a:noFill/>
        </p:spPr>
        <p:txBody>
          <a:bodyPr wrap="square" rtlCol="0">
            <a:spAutoFit/>
          </a:bodyPr>
          <a:lstStyle/>
          <a:p>
            <a:r>
              <a:rPr lang="fr-CA" sz="1400"/>
              <a:t>A2024</a:t>
            </a:r>
          </a:p>
        </p:txBody>
      </p:sp>
      <p:sp>
        <p:nvSpPr>
          <p:cNvPr id="19" name="ZoneTexte 18">
            <a:extLst>
              <a:ext uri="{FF2B5EF4-FFF2-40B4-BE49-F238E27FC236}">
                <a16:creationId xmlns:a16="http://schemas.microsoft.com/office/drawing/2014/main" id="{F24ACC4F-90E4-269E-3A33-F9CFE1F9F17B}"/>
              </a:ext>
            </a:extLst>
          </p:cNvPr>
          <p:cNvSpPr txBox="1"/>
          <p:nvPr/>
        </p:nvSpPr>
        <p:spPr>
          <a:xfrm>
            <a:off x="7592348" y="5181315"/>
            <a:ext cx="662361" cy="307777"/>
          </a:xfrm>
          <a:prstGeom prst="rect">
            <a:avLst/>
          </a:prstGeom>
          <a:noFill/>
        </p:spPr>
        <p:txBody>
          <a:bodyPr wrap="none" rtlCol="0">
            <a:spAutoFit/>
          </a:bodyPr>
          <a:lstStyle/>
          <a:p>
            <a:r>
              <a:rPr lang="fr-CA" sz="1400"/>
              <a:t>H2025</a:t>
            </a:r>
          </a:p>
        </p:txBody>
      </p:sp>
      <p:sp>
        <p:nvSpPr>
          <p:cNvPr id="20" name="ZoneTexte 19">
            <a:extLst>
              <a:ext uri="{FF2B5EF4-FFF2-40B4-BE49-F238E27FC236}">
                <a16:creationId xmlns:a16="http://schemas.microsoft.com/office/drawing/2014/main" id="{728D8078-EAFC-0C26-0B10-9F17FE2AFE65}"/>
              </a:ext>
            </a:extLst>
          </p:cNvPr>
          <p:cNvSpPr txBox="1"/>
          <p:nvPr/>
        </p:nvSpPr>
        <p:spPr>
          <a:xfrm>
            <a:off x="7604370" y="5651856"/>
            <a:ext cx="638316" cy="307777"/>
          </a:xfrm>
          <a:prstGeom prst="rect">
            <a:avLst/>
          </a:prstGeom>
          <a:noFill/>
        </p:spPr>
        <p:txBody>
          <a:bodyPr wrap="none" rtlCol="0">
            <a:spAutoFit/>
          </a:bodyPr>
          <a:lstStyle/>
          <a:p>
            <a:r>
              <a:rPr lang="fr-CA" sz="1400"/>
              <a:t>E2027</a:t>
            </a:r>
          </a:p>
        </p:txBody>
      </p:sp>
      <p:sp>
        <p:nvSpPr>
          <p:cNvPr id="21" name="ZoneTexte 20">
            <a:extLst>
              <a:ext uri="{FF2B5EF4-FFF2-40B4-BE49-F238E27FC236}">
                <a16:creationId xmlns:a16="http://schemas.microsoft.com/office/drawing/2014/main" id="{A729A767-4C7E-167E-E6E1-4583525971FF}"/>
              </a:ext>
            </a:extLst>
          </p:cNvPr>
          <p:cNvSpPr txBox="1"/>
          <p:nvPr/>
        </p:nvSpPr>
        <p:spPr>
          <a:xfrm>
            <a:off x="7596355" y="6155344"/>
            <a:ext cx="745388" cy="307777"/>
          </a:xfrm>
          <a:prstGeom prst="rect">
            <a:avLst/>
          </a:prstGeom>
          <a:noFill/>
        </p:spPr>
        <p:txBody>
          <a:bodyPr wrap="square" rtlCol="0">
            <a:spAutoFit/>
          </a:bodyPr>
          <a:lstStyle/>
          <a:p>
            <a:r>
              <a:rPr lang="fr-CA" sz="1400"/>
              <a:t>A2027</a:t>
            </a:r>
          </a:p>
        </p:txBody>
      </p:sp>
      <p:sp>
        <p:nvSpPr>
          <p:cNvPr id="22" name="ZoneTexte 21">
            <a:extLst>
              <a:ext uri="{FF2B5EF4-FFF2-40B4-BE49-F238E27FC236}">
                <a16:creationId xmlns:a16="http://schemas.microsoft.com/office/drawing/2014/main" id="{C67EAC94-C6DE-3B9E-642D-15C8C6CC5BF5}"/>
              </a:ext>
            </a:extLst>
          </p:cNvPr>
          <p:cNvSpPr txBox="1"/>
          <p:nvPr/>
        </p:nvSpPr>
        <p:spPr>
          <a:xfrm>
            <a:off x="8617383" y="1168908"/>
            <a:ext cx="3427880" cy="307777"/>
          </a:xfrm>
          <a:prstGeom prst="rect">
            <a:avLst/>
          </a:prstGeom>
          <a:noFill/>
        </p:spPr>
        <p:txBody>
          <a:bodyPr wrap="square" rtlCol="0">
            <a:spAutoFit/>
          </a:bodyPr>
          <a:lstStyle/>
          <a:p>
            <a:r>
              <a:rPr lang="fr-CA" sz="1400"/>
              <a:t>Site internet mis en ligne</a:t>
            </a:r>
          </a:p>
        </p:txBody>
      </p:sp>
      <p:sp>
        <p:nvSpPr>
          <p:cNvPr id="23" name="ZoneTexte 22">
            <a:extLst>
              <a:ext uri="{FF2B5EF4-FFF2-40B4-BE49-F238E27FC236}">
                <a16:creationId xmlns:a16="http://schemas.microsoft.com/office/drawing/2014/main" id="{266D7DDA-1EDC-EB1E-F78F-88132696F29F}"/>
              </a:ext>
            </a:extLst>
          </p:cNvPr>
          <p:cNvSpPr txBox="1"/>
          <p:nvPr/>
        </p:nvSpPr>
        <p:spPr>
          <a:xfrm>
            <a:off x="8617383" y="1478416"/>
            <a:ext cx="3427880" cy="523220"/>
          </a:xfrm>
          <a:prstGeom prst="rect">
            <a:avLst/>
          </a:prstGeom>
          <a:noFill/>
        </p:spPr>
        <p:txBody>
          <a:bodyPr wrap="square" rtlCol="0">
            <a:spAutoFit/>
          </a:bodyPr>
          <a:lstStyle/>
          <a:p>
            <a:r>
              <a:rPr lang="fr-CA" sz="1400"/>
              <a:t>Sondage client soulignant l’aspect novateur du CSP</a:t>
            </a:r>
          </a:p>
        </p:txBody>
      </p:sp>
      <p:sp>
        <p:nvSpPr>
          <p:cNvPr id="25" name="ZoneTexte 24">
            <a:extLst>
              <a:ext uri="{FF2B5EF4-FFF2-40B4-BE49-F238E27FC236}">
                <a16:creationId xmlns:a16="http://schemas.microsoft.com/office/drawing/2014/main" id="{0B7D4055-3BC7-93CC-28EC-CBAB0E3D9830}"/>
              </a:ext>
            </a:extLst>
          </p:cNvPr>
          <p:cNvSpPr txBox="1"/>
          <p:nvPr/>
        </p:nvSpPr>
        <p:spPr>
          <a:xfrm>
            <a:off x="8617383" y="1951611"/>
            <a:ext cx="3427880" cy="523220"/>
          </a:xfrm>
          <a:prstGeom prst="rect">
            <a:avLst/>
          </a:prstGeom>
          <a:noFill/>
        </p:spPr>
        <p:txBody>
          <a:bodyPr wrap="square" rtlCol="0">
            <a:spAutoFit/>
          </a:bodyPr>
          <a:lstStyle/>
          <a:p>
            <a:r>
              <a:rPr lang="fr-CA" sz="1400"/>
              <a:t>Tous nos documents ont la même facture visuelle</a:t>
            </a:r>
          </a:p>
        </p:txBody>
      </p:sp>
      <p:sp>
        <p:nvSpPr>
          <p:cNvPr id="26" name="ZoneTexte 25">
            <a:extLst>
              <a:ext uri="{FF2B5EF4-FFF2-40B4-BE49-F238E27FC236}">
                <a16:creationId xmlns:a16="http://schemas.microsoft.com/office/drawing/2014/main" id="{C6B414A5-51F7-B8CB-2408-ACA35B225E1D}"/>
              </a:ext>
            </a:extLst>
          </p:cNvPr>
          <p:cNvSpPr txBox="1"/>
          <p:nvPr/>
        </p:nvSpPr>
        <p:spPr>
          <a:xfrm>
            <a:off x="8617383" y="2466496"/>
            <a:ext cx="3427880" cy="523220"/>
          </a:xfrm>
          <a:prstGeom prst="rect">
            <a:avLst/>
          </a:prstGeom>
          <a:noFill/>
        </p:spPr>
        <p:txBody>
          <a:bodyPr wrap="square" rtlCol="0">
            <a:spAutoFit/>
          </a:bodyPr>
          <a:lstStyle/>
          <a:p>
            <a:r>
              <a:rPr lang="fr-CA" sz="1400"/>
              <a:t>Rencontres biannuelles pour partager des enjeux spécifiques</a:t>
            </a:r>
          </a:p>
        </p:txBody>
      </p:sp>
      <p:sp>
        <p:nvSpPr>
          <p:cNvPr id="29" name="ZoneTexte 28">
            <a:extLst>
              <a:ext uri="{FF2B5EF4-FFF2-40B4-BE49-F238E27FC236}">
                <a16:creationId xmlns:a16="http://schemas.microsoft.com/office/drawing/2014/main" id="{E182A146-CE13-3437-414E-6DD4B6585AA0}"/>
              </a:ext>
            </a:extLst>
          </p:cNvPr>
          <p:cNvSpPr txBox="1"/>
          <p:nvPr/>
        </p:nvSpPr>
        <p:spPr>
          <a:xfrm>
            <a:off x="8617383" y="6155344"/>
            <a:ext cx="3560082" cy="738664"/>
          </a:xfrm>
          <a:prstGeom prst="rect">
            <a:avLst/>
          </a:prstGeom>
          <a:noFill/>
        </p:spPr>
        <p:txBody>
          <a:bodyPr wrap="square" rtlCol="0">
            <a:spAutoFit/>
          </a:bodyPr>
          <a:lstStyle/>
          <a:p>
            <a:r>
              <a:rPr lang="fr-CA" sz="1400"/>
              <a:t>8 organisations hors-Québec font appel à nous et collaboration avec une organisation</a:t>
            </a:r>
          </a:p>
        </p:txBody>
      </p:sp>
      <p:sp>
        <p:nvSpPr>
          <p:cNvPr id="46" name="ZoneTexte 45">
            <a:extLst>
              <a:ext uri="{FF2B5EF4-FFF2-40B4-BE49-F238E27FC236}">
                <a16:creationId xmlns:a16="http://schemas.microsoft.com/office/drawing/2014/main" id="{31B6C653-8E6D-FB3C-9773-A022CA09779A}"/>
              </a:ext>
            </a:extLst>
          </p:cNvPr>
          <p:cNvSpPr txBox="1"/>
          <p:nvPr/>
        </p:nvSpPr>
        <p:spPr>
          <a:xfrm>
            <a:off x="8617383" y="3165201"/>
            <a:ext cx="3427880" cy="307777"/>
          </a:xfrm>
          <a:prstGeom prst="rect">
            <a:avLst/>
          </a:prstGeom>
          <a:noFill/>
        </p:spPr>
        <p:txBody>
          <a:bodyPr wrap="square" rtlCol="0">
            <a:spAutoFit/>
          </a:bodyPr>
          <a:lstStyle/>
          <a:p>
            <a:r>
              <a:rPr lang="fr-CA" sz="1400"/>
              <a:t>Un nouveau projet par secteur</a:t>
            </a:r>
          </a:p>
        </p:txBody>
      </p:sp>
      <p:sp>
        <p:nvSpPr>
          <p:cNvPr id="47" name="ZoneTexte 46">
            <a:extLst>
              <a:ext uri="{FF2B5EF4-FFF2-40B4-BE49-F238E27FC236}">
                <a16:creationId xmlns:a16="http://schemas.microsoft.com/office/drawing/2014/main" id="{49C24888-613C-FDB0-1F9A-7129FFE99BB6}"/>
              </a:ext>
            </a:extLst>
          </p:cNvPr>
          <p:cNvSpPr txBox="1"/>
          <p:nvPr/>
        </p:nvSpPr>
        <p:spPr>
          <a:xfrm>
            <a:off x="8602833" y="3414327"/>
            <a:ext cx="3589167" cy="307777"/>
          </a:xfrm>
          <a:prstGeom prst="rect">
            <a:avLst/>
          </a:prstGeom>
          <a:noFill/>
        </p:spPr>
        <p:txBody>
          <a:bodyPr wrap="square" rtlCol="0">
            <a:spAutoFit/>
          </a:bodyPr>
          <a:lstStyle/>
          <a:p>
            <a:r>
              <a:rPr lang="fr-CA" sz="1400"/>
              <a:t>Sondage express interne favorable</a:t>
            </a:r>
          </a:p>
        </p:txBody>
      </p:sp>
      <p:sp>
        <p:nvSpPr>
          <p:cNvPr id="48" name="ZoneTexte 47">
            <a:extLst>
              <a:ext uri="{FF2B5EF4-FFF2-40B4-BE49-F238E27FC236}">
                <a16:creationId xmlns:a16="http://schemas.microsoft.com/office/drawing/2014/main" id="{37932F99-EDB5-FB9C-591B-DCC4B22D7EB0}"/>
              </a:ext>
            </a:extLst>
          </p:cNvPr>
          <p:cNvSpPr txBox="1"/>
          <p:nvPr/>
        </p:nvSpPr>
        <p:spPr>
          <a:xfrm>
            <a:off x="8617381" y="3941397"/>
            <a:ext cx="3427880" cy="307777"/>
          </a:xfrm>
          <a:prstGeom prst="rect">
            <a:avLst/>
          </a:prstGeom>
          <a:noFill/>
        </p:spPr>
        <p:txBody>
          <a:bodyPr wrap="square" rtlCol="0">
            <a:spAutoFit/>
          </a:bodyPr>
          <a:lstStyle/>
          <a:p>
            <a:r>
              <a:rPr lang="fr-CA" sz="1400"/>
              <a:t>50% du CSP est modernisé</a:t>
            </a:r>
          </a:p>
        </p:txBody>
      </p:sp>
      <p:sp>
        <p:nvSpPr>
          <p:cNvPr id="49" name="ZoneTexte 48">
            <a:extLst>
              <a:ext uri="{FF2B5EF4-FFF2-40B4-BE49-F238E27FC236}">
                <a16:creationId xmlns:a16="http://schemas.microsoft.com/office/drawing/2014/main" id="{C2F39806-E95F-3FE9-7D58-1E0708145C67}"/>
              </a:ext>
            </a:extLst>
          </p:cNvPr>
          <p:cNvSpPr txBox="1"/>
          <p:nvPr/>
        </p:nvSpPr>
        <p:spPr>
          <a:xfrm>
            <a:off x="8617383" y="4663729"/>
            <a:ext cx="3560082" cy="523220"/>
          </a:xfrm>
          <a:prstGeom prst="rect">
            <a:avLst/>
          </a:prstGeom>
          <a:noFill/>
        </p:spPr>
        <p:txBody>
          <a:bodyPr wrap="square" rtlCol="0">
            <a:spAutoFit/>
          </a:bodyPr>
          <a:lstStyle/>
          <a:p>
            <a:r>
              <a:rPr lang="fr-CA" sz="1400"/>
              <a:t>Des personnes sont identifiées</a:t>
            </a:r>
          </a:p>
          <a:p>
            <a:r>
              <a:rPr lang="fr-CA" sz="1400"/>
              <a:t>Entente avec un fournisseur </a:t>
            </a:r>
          </a:p>
        </p:txBody>
      </p:sp>
      <p:sp>
        <p:nvSpPr>
          <p:cNvPr id="50" name="ZoneTexte 49">
            <a:extLst>
              <a:ext uri="{FF2B5EF4-FFF2-40B4-BE49-F238E27FC236}">
                <a16:creationId xmlns:a16="http://schemas.microsoft.com/office/drawing/2014/main" id="{186C085C-CDFE-8749-DCAE-87733E18F5EE}"/>
              </a:ext>
            </a:extLst>
          </p:cNvPr>
          <p:cNvSpPr txBox="1"/>
          <p:nvPr/>
        </p:nvSpPr>
        <p:spPr>
          <a:xfrm>
            <a:off x="8617382" y="5181315"/>
            <a:ext cx="3574618" cy="523220"/>
          </a:xfrm>
          <a:prstGeom prst="rect">
            <a:avLst/>
          </a:prstGeom>
          <a:noFill/>
        </p:spPr>
        <p:txBody>
          <a:bodyPr wrap="square" rtlCol="0">
            <a:spAutoFit/>
          </a:bodyPr>
          <a:lstStyle/>
          <a:p>
            <a:r>
              <a:rPr lang="fr-CA" sz="1400"/>
              <a:t>5 organisations locales nous interpellent pour des collaborations</a:t>
            </a:r>
          </a:p>
        </p:txBody>
      </p:sp>
      <p:sp>
        <p:nvSpPr>
          <p:cNvPr id="52" name="ZoneTexte 51">
            <a:extLst>
              <a:ext uri="{FF2B5EF4-FFF2-40B4-BE49-F238E27FC236}">
                <a16:creationId xmlns:a16="http://schemas.microsoft.com/office/drawing/2014/main" id="{ED62245A-965B-0195-2018-5FE98F67DD05}"/>
              </a:ext>
            </a:extLst>
          </p:cNvPr>
          <p:cNvSpPr txBox="1"/>
          <p:nvPr/>
        </p:nvSpPr>
        <p:spPr>
          <a:xfrm>
            <a:off x="3032002" y="4365096"/>
            <a:ext cx="4221146" cy="307777"/>
          </a:xfrm>
          <a:prstGeom prst="rect">
            <a:avLst/>
          </a:prstGeom>
          <a:noFill/>
        </p:spPr>
        <p:txBody>
          <a:bodyPr wrap="square" rtlCol="0">
            <a:spAutoFit/>
          </a:bodyPr>
          <a:lstStyle/>
          <a:p>
            <a:r>
              <a:rPr lang="fr-CA" sz="1400"/>
              <a:t>Nous formons le personnel</a:t>
            </a:r>
          </a:p>
        </p:txBody>
      </p:sp>
      <p:sp>
        <p:nvSpPr>
          <p:cNvPr id="53" name="ZoneTexte 52">
            <a:extLst>
              <a:ext uri="{FF2B5EF4-FFF2-40B4-BE49-F238E27FC236}">
                <a16:creationId xmlns:a16="http://schemas.microsoft.com/office/drawing/2014/main" id="{25C8E090-4DEF-D8AF-25AA-0C913B053613}"/>
              </a:ext>
            </a:extLst>
          </p:cNvPr>
          <p:cNvSpPr txBox="1"/>
          <p:nvPr/>
        </p:nvSpPr>
        <p:spPr>
          <a:xfrm>
            <a:off x="8588298" y="4365096"/>
            <a:ext cx="3589167" cy="307777"/>
          </a:xfrm>
          <a:prstGeom prst="rect">
            <a:avLst/>
          </a:prstGeom>
          <a:noFill/>
        </p:spPr>
        <p:txBody>
          <a:bodyPr wrap="square" rtlCol="0">
            <a:spAutoFit/>
          </a:bodyPr>
          <a:lstStyle/>
          <a:p>
            <a:r>
              <a:rPr lang="fr-CA" sz="1400"/>
              <a:t>1 à 2 formations/an pour le personnel</a:t>
            </a:r>
          </a:p>
        </p:txBody>
      </p:sp>
      <p:sp>
        <p:nvSpPr>
          <p:cNvPr id="54" name="ZoneTexte 53">
            <a:extLst>
              <a:ext uri="{FF2B5EF4-FFF2-40B4-BE49-F238E27FC236}">
                <a16:creationId xmlns:a16="http://schemas.microsoft.com/office/drawing/2014/main" id="{DE55E08B-1038-20A6-F5B5-46DE52736410}"/>
              </a:ext>
            </a:extLst>
          </p:cNvPr>
          <p:cNvSpPr txBox="1"/>
          <p:nvPr/>
        </p:nvSpPr>
        <p:spPr>
          <a:xfrm>
            <a:off x="7601966" y="4365096"/>
            <a:ext cx="643125" cy="307777"/>
          </a:xfrm>
          <a:prstGeom prst="rect">
            <a:avLst/>
          </a:prstGeom>
          <a:noFill/>
        </p:spPr>
        <p:txBody>
          <a:bodyPr wrap="none" rtlCol="0">
            <a:spAutoFit/>
          </a:bodyPr>
          <a:lstStyle/>
          <a:p>
            <a:r>
              <a:rPr lang="fr-CA" sz="1400"/>
              <a:t>P2024</a:t>
            </a:r>
          </a:p>
        </p:txBody>
      </p:sp>
      <p:sp>
        <p:nvSpPr>
          <p:cNvPr id="55" name="ZoneTexte 54">
            <a:extLst>
              <a:ext uri="{FF2B5EF4-FFF2-40B4-BE49-F238E27FC236}">
                <a16:creationId xmlns:a16="http://schemas.microsoft.com/office/drawing/2014/main" id="{AFAF23A9-BF1F-CEEA-CA44-07B968CCF4B9}"/>
              </a:ext>
            </a:extLst>
          </p:cNvPr>
          <p:cNvSpPr txBox="1"/>
          <p:nvPr/>
        </p:nvSpPr>
        <p:spPr>
          <a:xfrm>
            <a:off x="8604559" y="5651856"/>
            <a:ext cx="3572906" cy="523220"/>
          </a:xfrm>
          <a:prstGeom prst="rect">
            <a:avLst/>
          </a:prstGeom>
          <a:noFill/>
        </p:spPr>
        <p:txBody>
          <a:bodyPr wrap="square" rtlCol="0">
            <a:spAutoFit/>
          </a:bodyPr>
          <a:lstStyle/>
          <a:p>
            <a:r>
              <a:rPr lang="fr-CA" sz="1400"/>
              <a:t>Nous travaillons avec 5% de nouvelles organisations</a:t>
            </a:r>
          </a:p>
        </p:txBody>
      </p:sp>
    </p:spTree>
    <p:extLst>
      <p:ext uri="{BB962C8B-B14F-4D97-AF65-F5344CB8AC3E}">
        <p14:creationId xmlns:p14="http://schemas.microsoft.com/office/powerpoint/2010/main" val="853801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8A405100-9F0F-4983-B9C2-A06A989A5AC0}"/>
              </a:ext>
            </a:extLst>
          </p:cNvPr>
          <p:cNvSpPr txBox="1"/>
          <p:nvPr/>
        </p:nvSpPr>
        <p:spPr>
          <a:xfrm>
            <a:off x="9706" y="10402"/>
            <a:ext cx="12182294" cy="892552"/>
          </a:xfrm>
          <a:prstGeom prst="rect">
            <a:avLst/>
          </a:prstGeom>
          <a:noFill/>
        </p:spPr>
        <p:txBody>
          <a:bodyPr wrap="square">
            <a:spAutoFit/>
          </a:bodyPr>
          <a:lstStyle/>
          <a:p>
            <a:r>
              <a:rPr lang="fr-CA" sz="2000" b="1">
                <a:solidFill>
                  <a:schemeClr val="accent1">
                    <a:lumMod val="60000"/>
                    <a:lumOff val="40000"/>
                  </a:schemeClr>
                </a:solidFill>
              </a:rPr>
              <a:t>ORIENTATION 3. </a:t>
            </a:r>
            <a:r>
              <a:rPr lang="fr-CA" sz="2000" b="1"/>
              <a:t>GOUVERNANCE DÉMOCRATIQUE</a:t>
            </a:r>
            <a:endParaRPr lang="fr-CA" b="1"/>
          </a:p>
          <a:p>
            <a:r>
              <a:rPr lang="fr-CA" sz="1600">
                <a:solidFill>
                  <a:schemeClr val="accent1">
                    <a:lumMod val="60000"/>
                    <a:lumOff val="40000"/>
                  </a:schemeClr>
                </a:solidFill>
              </a:rPr>
              <a:t>Ensemble de règles, rôles, partage du pouvoir et des responsabilités exercés dans le respect du cadre stratégique selon un mode de gestion et de prise de décisions qui nous sont propres.</a:t>
            </a:r>
          </a:p>
        </p:txBody>
      </p:sp>
      <p:sp>
        <p:nvSpPr>
          <p:cNvPr id="30" name="ZoneTexte 29">
            <a:extLst>
              <a:ext uri="{FF2B5EF4-FFF2-40B4-BE49-F238E27FC236}">
                <a16:creationId xmlns:a16="http://schemas.microsoft.com/office/drawing/2014/main" id="{318189E9-DB60-4D07-ACA0-020C527306C3}"/>
              </a:ext>
            </a:extLst>
          </p:cNvPr>
          <p:cNvSpPr txBox="1"/>
          <p:nvPr/>
        </p:nvSpPr>
        <p:spPr>
          <a:xfrm>
            <a:off x="96076" y="1101435"/>
            <a:ext cx="2272866" cy="369332"/>
          </a:xfrm>
          <a:prstGeom prst="rect">
            <a:avLst/>
          </a:prstGeom>
          <a:noFill/>
        </p:spPr>
        <p:txBody>
          <a:bodyPr wrap="none" rtlCol="0">
            <a:spAutoFit/>
          </a:bodyPr>
          <a:lstStyle/>
          <a:p>
            <a:r>
              <a:rPr lang="fr-CA" b="1" i="1"/>
              <a:t>Objectifs stratégiques</a:t>
            </a:r>
          </a:p>
        </p:txBody>
      </p:sp>
      <p:sp>
        <p:nvSpPr>
          <p:cNvPr id="31" name="ZoneTexte 30">
            <a:extLst>
              <a:ext uri="{FF2B5EF4-FFF2-40B4-BE49-F238E27FC236}">
                <a16:creationId xmlns:a16="http://schemas.microsoft.com/office/drawing/2014/main" id="{F36FC3BA-DCBC-4CA9-BDCE-EA096DB810B6}"/>
              </a:ext>
            </a:extLst>
          </p:cNvPr>
          <p:cNvSpPr txBox="1"/>
          <p:nvPr/>
        </p:nvSpPr>
        <p:spPr>
          <a:xfrm>
            <a:off x="3915764" y="1101435"/>
            <a:ext cx="1967462" cy="369332"/>
          </a:xfrm>
          <a:prstGeom prst="rect">
            <a:avLst/>
          </a:prstGeom>
          <a:noFill/>
        </p:spPr>
        <p:txBody>
          <a:bodyPr wrap="none" rtlCol="0">
            <a:spAutoFit/>
          </a:bodyPr>
          <a:lstStyle/>
          <a:p>
            <a:r>
              <a:rPr lang="fr-CA" b="1" i="1"/>
              <a:t>Résultats attendus</a:t>
            </a:r>
          </a:p>
        </p:txBody>
      </p:sp>
      <p:sp>
        <p:nvSpPr>
          <p:cNvPr id="32" name="ZoneTexte 31">
            <a:extLst>
              <a:ext uri="{FF2B5EF4-FFF2-40B4-BE49-F238E27FC236}">
                <a16:creationId xmlns:a16="http://schemas.microsoft.com/office/drawing/2014/main" id="{1EFD8D44-0BA4-4D68-8462-0B822D108724}"/>
              </a:ext>
            </a:extLst>
          </p:cNvPr>
          <p:cNvSpPr txBox="1"/>
          <p:nvPr/>
        </p:nvSpPr>
        <p:spPr>
          <a:xfrm>
            <a:off x="9724097" y="1096694"/>
            <a:ext cx="1299715" cy="369332"/>
          </a:xfrm>
          <a:prstGeom prst="rect">
            <a:avLst/>
          </a:prstGeom>
          <a:noFill/>
        </p:spPr>
        <p:txBody>
          <a:bodyPr wrap="none" rtlCol="0">
            <a:spAutoFit/>
          </a:bodyPr>
          <a:lstStyle/>
          <a:p>
            <a:r>
              <a:rPr lang="fr-CA" b="1" i="1"/>
              <a:t>Indicateurs </a:t>
            </a:r>
          </a:p>
        </p:txBody>
      </p:sp>
      <p:sp>
        <p:nvSpPr>
          <p:cNvPr id="33" name="ZoneTexte 32">
            <a:extLst>
              <a:ext uri="{FF2B5EF4-FFF2-40B4-BE49-F238E27FC236}">
                <a16:creationId xmlns:a16="http://schemas.microsoft.com/office/drawing/2014/main" id="{3A6B96BC-941C-4BBA-B753-A805354F0E29}"/>
              </a:ext>
            </a:extLst>
          </p:cNvPr>
          <p:cNvSpPr txBox="1"/>
          <p:nvPr/>
        </p:nvSpPr>
        <p:spPr>
          <a:xfrm>
            <a:off x="7340484" y="1096694"/>
            <a:ext cx="1133644" cy="369332"/>
          </a:xfrm>
          <a:prstGeom prst="rect">
            <a:avLst/>
          </a:prstGeom>
          <a:noFill/>
        </p:spPr>
        <p:txBody>
          <a:bodyPr wrap="none" rtlCol="0">
            <a:spAutoFit/>
          </a:bodyPr>
          <a:lstStyle/>
          <a:p>
            <a:r>
              <a:rPr lang="fr-CA" b="1" i="1"/>
              <a:t>Échéance </a:t>
            </a:r>
          </a:p>
        </p:txBody>
      </p:sp>
      <p:sp>
        <p:nvSpPr>
          <p:cNvPr id="34" name="ZoneTexte 33">
            <a:extLst>
              <a:ext uri="{FF2B5EF4-FFF2-40B4-BE49-F238E27FC236}">
                <a16:creationId xmlns:a16="http://schemas.microsoft.com/office/drawing/2014/main" id="{8127E922-9269-4D2B-8340-6E207251BF63}"/>
              </a:ext>
            </a:extLst>
          </p:cNvPr>
          <p:cNvSpPr txBox="1"/>
          <p:nvPr/>
        </p:nvSpPr>
        <p:spPr>
          <a:xfrm>
            <a:off x="96075" y="1554750"/>
            <a:ext cx="3019867" cy="523220"/>
          </a:xfrm>
          <a:prstGeom prst="rect">
            <a:avLst/>
          </a:prstGeom>
          <a:noFill/>
        </p:spPr>
        <p:txBody>
          <a:bodyPr wrap="square" rtlCol="0">
            <a:spAutoFit/>
          </a:bodyPr>
          <a:lstStyle/>
          <a:p>
            <a:r>
              <a:rPr lang="fr-CA" sz="1400"/>
              <a:t>3.1. Améliorer les compétences GRH de l’équipe de direction</a:t>
            </a:r>
          </a:p>
        </p:txBody>
      </p:sp>
      <p:sp>
        <p:nvSpPr>
          <p:cNvPr id="35" name="ZoneTexte 34">
            <a:extLst>
              <a:ext uri="{FF2B5EF4-FFF2-40B4-BE49-F238E27FC236}">
                <a16:creationId xmlns:a16="http://schemas.microsoft.com/office/drawing/2014/main" id="{630105A5-4E8C-4C49-8006-88F8CED961FB}"/>
              </a:ext>
            </a:extLst>
          </p:cNvPr>
          <p:cNvSpPr txBox="1"/>
          <p:nvPr/>
        </p:nvSpPr>
        <p:spPr>
          <a:xfrm>
            <a:off x="96076" y="2129726"/>
            <a:ext cx="3019866" cy="523220"/>
          </a:xfrm>
          <a:prstGeom prst="rect">
            <a:avLst/>
          </a:prstGeom>
          <a:noFill/>
        </p:spPr>
        <p:txBody>
          <a:bodyPr wrap="square" rtlCol="0">
            <a:spAutoFit/>
          </a:bodyPr>
          <a:lstStyle/>
          <a:p>
            <a:r>
              <a:rPr lang="fr-CA" sz="1400"/>
              <a:t>3.2. Clarifier les rôles et responsabilités des différentes instances du CSP </a:t>
            </a:r>
          </a:p>
        </p:txBody>
      </p:sp>
      <p:sp>
        <p:nvSpPr>
          <p:cNvPr id="36" name="ZoneTexte 35">
            <a:extLst>
              <a:ext uri="{FF2B5EF4-FFF2-40B4-BE49-F238E27FC236}">
                <a16:creationId xmlns:a16="http://schemas.microsoft.com/office/drawing/2014/main" id="{2A99BFB1-2705-4C35-A9A9-13F9FEBB6854}"/>
              </a:ext>
            </a:extLst>
          </p:cNvPr>
          <p:cNvSpPr txBox="1"/>
          <p:nvPr/>
        </p:nvSpPr>
        <p:spPr>
          <a:xfrm>
            <a:off x="96075" y="3582871"/>
            <a:ext cx="2272867" cy="523220"/>
          </a:xfrm>
          <a:prstGeom prst="rect">
            <a:avLst/>
          </a:prstGeom>
          <a:noFill/>
        </p:spPr>
        <p:txBody>
          <a:bodyPr wrap="square" rtlCol="0">
            <a:spAutoFit/>
          </a:bodyPr>
          <a:lstStyle/>
          <a:p>
            <a:r>
              <a:rPr lang="fr-CA" sz="1400"/>
              <a:t>3.3. Développer notre vie associative </a:t>
            </a:r>
          </a:p>
        </p:txBody>
      </p:sp>
      <p:sp>
        <p:nvSpPr>
          <p:cNvPr id="37" name="ZoneTexte 36">
            <a:extLst>
              <a:ext uri="{FF2B5EF4-FFF2-40B4-BE49-F238E27FC236}">
                <a16:creationId xmlns:a16="http://schemas.microsoft.com/office/drawing/2014/main" id="{154F718C-D3E4-41D9-983F-BAD7430A5E72}"/>
              </a:ext>
            </a:extLst>
          </p:cNvPr>
          <p:cNvSpPr txBox="1"/>
          <p:nvPr/>
        </p:nvSpPr>
        <p:spPr>
          <a:xfrm>
            <a:off x="96075" y="5310785"/>
            <a:ext cx="3019867" cy="738664"/>
          </a:xfrm>
          <a:prstGeom prst="rect">
            <a:avLst/>
          </a:prstGeom>
          <a:noFill/>
        </p:spPr>
        <p:txBody>
          <a:bodyPr wrap="square" rtlCol="0">
            <a:spAutoFit/>
          </a:bodyPr>
          <a:lstStyle/>
          <a:p>
            <a:r>
              <a:rPr lang="fr-CA" sz="1400"/>
              <a:t>3.4. Se doter de politiques pour améliorer nos pratiques en matière de ressources humaines</a:t>
            </a:r>
          </a:p>
        </p:txBody>
      </p:sp>
      <p:sp>
        <p:nvSpPr>
          <p:cNvPr id="38" name="ZoneTexte 37">
            <a:extLst>
              <a:ext uri="{FF2B5EF4-FFF2-40B4-BE49-F238E27FC236}">
                <a16:creationId xmlns:a16="http://schemas.microsoft.com/office/drawing/2014/main" id="{E96F5C58-DFCA-47CC-A736-9C82787DD346}"/>
              </a:ext>
            </a:extLst>
          </p:cNvPr>
          <p:cNvSpPr txBox="1"/>
          <p:nvPr/>
        </p:nvSpPr>
        <p:spPr>
          <a:xfrm>
            <a:off x="3014987" y="1554750"/>
            <a:ext cx="4261449" cy="523220"/>
          </a:xfrm>
          <a:prstGeom prst="rect">
            <a:avLst/>
          </a:prstGeom>
          <a:noFill/>
        </p:spPr>
        <p:txBody>
          <a:bodyPr wrap="square" rtlCol="0">
            <a:spAutoFit/>
          </a:bodyPr>
          <a:lstStyle/>
          <a:p>
            <a:r>
              <a:rPr lang="fr-CA" sz="1400"/>
              <a:t>Nous avons un plan de développement des compétences pour les gestionnaires</a:t>
            </a:r>
          </a:p>
        </p:txBody>
      </p:sp>
      <p:sp>
        <p:nvSpPr>
          <p:cNvPr id="39" name="ZoneTexte 38">
            <a:extLst>
              <a:ext uri="{FF2B5EF4-FFF2-40B4-BE49-F238E27FC236}">
                <a16:creationId xmlns:a16="http://schemas.microsoft.com/office/drawing/2014/main" id="{53E39E62-B700-46FD-95AC-0DB9257CE610}"/>
              </a:ext>
            </a:extLst>
          </p:cNvPr>
          <p:cNvSpPr txBox="1"/>
          <p:nvPr/>
        </p:nvSpPr>
        <p:spPr>
          <a:xfrm>
            <a:off x="3014987" y="3582871"/>
            <a:ext cx="4090077" cy="738664"/>
          </a:xfrm>
          <a:prstGeom prst="rect">
            <a:avLst/>
          </a:prstGeom>
          <a:noFill/>
        </p:spPr>
        <p:txBody>
          <a:bodyPr wrap="square" rtlCol="0">
            <a:spAutoFit/>
          </a:bodyPr>
          <a:lstStyle/>
          <a:p>
            <a:r>
              <a:rPr lang="fr-CA" sz="1400"/>
              <a:t>Notre organisation (AG) est interactive, stratégique et participative et inclut des discussions sur l’évolution de nos stratégies</a:t>
            </a:r>
          </a:p>
        </p:txBody>
      </p:sp>
      <p:sp>
        <p:nvSpPr>
          <p:cNvPr id="40" name="ZoneTexte 39">
            <a:extLst>
              <a:ext uri="{FF2B5EF4-FFF2-40B4-BE49-F238E27FC236}">
                <a16:creationId xmlns:a16="http://schemas.microsoft.com/office/drawing/2014/main" id="{13E71D08-AEBB-462E-A27A-801C28012997}"/>
              </a:ext>
            </a:extLst>
          </p:cNvPr>
          <p:cNvSpPr txBox="1"/>
          <p:nvPr/>
        </p:nvSpPr>
        <p:spPr>
          <a:xfrm>
            <a:off x="3014987" y="2129726"/>
            <a:ext cx="4090075" cy="523220"/>
          </a:xfrm>
          <a:prstGeom prst="rect">
            <a:avLst/>
          </a:prstGeom>
          <a:noFill/>
        </p:spPr>
        <p:txBody>
          <a:bodyPr wrap="square" rtlCol="0">
            <a:spAutoFit/>
          </a:bodyPr>
          <a:lstStyle/>
          <a:p>
            <a:r>
              <a:rPr lang="fr-CA" sz="1400"/>
              <a:t>Nous intégrons les principes de gestion participative </a:t>
            </a:r>
          </a:p>
        </p:txBody>
      </p:sp>
      <p:sp>
        <p:nvSpPr>
          <p:cNvPr id="41" name="ZoneTexte 40">
            <a:extLst>
              <a:ext uri="{FF2B5EF4-FFF2-40B4-BE49-F238E27FC236}">
                <a16:creationId xmlns:a16="http://schemas.microsoft.com/office/drawing/2014/main" id="{4E67F65D-5240-425C-B525-41FC938F3259}"/>
              </a:ext>
            </a:extLst>
          </p:cNvPr>
          <p:cNvSpPr txBox="1"/>
          <p:nvPr/>
        </p:nvSpPr>
        <p:spPr>
          <a:xfrm>
            <a:off x="3014987" y="5310785"/>
            <a:ext cx="4175763" cy="954107"/>
          </a:xfrm>
          <a:prstGeom prst="rect">
            <a:avLst/>
          </a:prstGeom>
          <a:noFill/>
        </p:spPr>
        <p:txBody>
          <a:bodyPr wrap="square" rtlCol="0">
            <a:spAutoFit/>
          </a:bodyPr>
          <a:lstStyle/>
          <a:p>
            <a:r>
              <a:rPr lang="fr-CA" sz="1400"/>
              <a:t>Nous avons et appliquons notre politique équité-diversité-inclusion et autres politiques en matière de violence conjugale, familiale ou sexuelle</a:t>
            </a:r>
          </a:p>
        </p:txBody>
      </p:sp>
      <p:sp>
        <p:nvSpPr>
          <p:cNvPr id="42" name="ZoneTexte 41">
            <a:extLst>
              <a:ext uri="{FF2B5EF4-FFF2-40B4-BE49-F238E27FC236}">
                <a16:creationId xmlns:a16="http://schemas.microsoft.com/office/drawing/2014/main" id="{F072C614-3A36-4725-B4D8-C3220E63F691}"/>
              </a:ext>
            </a:extLst>
          </p:cNvPr>
          <p:cNvSpPr txBox="1"/>
          <p:nvPr/>
        </p:nvSpPr>
        <p:spPr>
          <a:xfrm>
            <a:off x="7595677" y="1554750"/>
            <a:ext cx="638316" cy="307777"/>
          </a:xfrm>
          <a:prstGeom prst="rect">
            <a:avLst/>
          </a:prstGeom>
          <a:noFill/>
        </p:spPr>
        <p:txBody>
          <a:bodyPr wrap="none" rtlCol="0">
            <a:spAutoFit/>
          </a:bodyPr>
          <a:lstStyle/>
          <a:p>
            <a:r>
              <a:rPr lang="fr-CA" sz="1400"/>
              <a:t>E2025</a:t>
            </a:r>
          </a:p>
        </p:txBody>
      </p:sp>
      <p:sp>
        <p:nvSpPr>
          <p:cNvPr id="3" name="ZoneTexte 2">
            <a:extLst>
              <a:ext uri="{FF2B5EF4-FFF2-40B4-BE49-F238E27FC236}">
                <a16:creationId xmlns:a16="http://schemas.microsoft.com/office/drawing/2014/main" id="{5B61AE24-B3B6-1E40-EBC2-1D694568E002}"/>
              </a:ext>
            </a:extLst>
          </p:cNvPr>
          <p:cNvSpPr txBox="1"/>
          <p:nvPr/>
        </p:nvSpPr>
        <p:spPr>
          <a:xfrm>
            <a:off x="3014987" y="3064129"/>
            <a:ext cx="4328097" cy="523220"/>
          </a:xfrm>
          <a:prstGeom prst="rect">
            <a:avLst/>
          </a:prstGeom>
          <a:noFill/>
        </p:spPr>
        <p:txBody>
          <a:bodyPr wrap="square" rtlCol="0">
            <a:spAutoFit/>
          </a:bodyPr>
          <a:lstStyle/>
          <a:p>
            <a:r>
              <a:rPr lang="fr-CA" sz="1400"/>
              <a:t>Nous sommes transparents dans nos discussions liées aux stratégies et aux décisions</a:t>
            </a:r>
          </a:p>
        </p:txBody>
      </p:sp>
      <p:sp>
        <p:nvSpPr>
          <p:cNvPr id="4" name="ZoneTexte 3">
            <a:extLst>
              <a:ext uri="{FF2B5EF4-FFF2-40B4-BE49-F238E27FC236}">
                <a16:creationId xmlns:a16="http://schemas.microsoft.com/office/drawing/2014/main" id="{8939BC39-9093-D6AC-8488-C5D591209C18}"/>
              </a:ext>
            </a:extLst>
          </p:cNvPr>
          <p:cNvSpPr txBox="1"/>
          <p:nvPr/>
        </p:nvSpPr>
        <p:spPr>
          <a:xfrm>
            <a:off x="3014987" y="4279466"/>
            <a:ext cx="4175763" cy="738664"/>
          </a:xfrm>
          <a:prstGeom prst="rect">
            <a:avLst/>
          </a:prstGeom>
          <a:noFill/>
        </p:spPr>
        <p:txBody>
          <a:bodyPr wrap="square" rtlCol="0">
            <a:spAutoFit/>
          </a:bodyPr>
          <a:lstStyle/>
          <a:p>
            <a:r>
              <a:rPr lang="fr-CA" sz="1400"/>
              <a:t>Nous avons un membrariat plus représentatif des personnes et des organisations avec lesquelles nous travaillons</a:t>
            </a:r>
          </a:p>
        </p:txBody>
      </p:sp>
      <p:sp>
        <p:nvSpPr>
          <p:cNvPr id="5" name="ZoneTexte 4">
            <a:extLst>
              <a:ext uri="{FF2B5EF4-FFF2-40B4-BE49-F238E27FC236}">
                <a16:creationId xmlns:a16="http://schemas.microsoft.com/office/drawing/2014/main" id="{8613DC57-5FF2-85EA-8526-F9B67A39E7D3}"/>
              </a:ext>
            </a:extLst>
          </p:cNvPr>
          <p:cNvSpPr txBox="1"/>
          <p:nvPr/>
        </p:nvSpPr>
        <p:spPr>
          <a:xfrm>
            <a:off x="3014987" y="2583938"/>
            <a:ext cx="4328097" cy="523220"/>
          </a:xfrm>
          <a:prstGeom prst="rect">
            <a:avLst/>
          </a:prstGeom>
          <a:noFill/>
        </p:spPr>
        <p:txBody>
          <a:bodyPr wrap="square" rtlCol="0">
            <a:spAutoFit/>
          </a:bodyPr>
          <a:lstStyle/>
          <a:p>
            <a:r>
              <a:rPr lang="fr-CA" sz="1400"/>
              <a:t>Nous avons documenté et partagé les rôles et responsabilités des instances du CSP</a:t>
            </a:r>
          </a:p>
        </p:txBody>
      </p:sp>
      <p:sp>
        <p:nvSpPr>
          <p:cNvPr id="6" name="ZoneTexte 5">
            <a:extLst>
              <a:ext uri="{FF2B5EF4-FFF2-40B4-BE49-F238E27FC236}">
                <a16:creationId xmlns:a16="http://schemas.microsoft.com/office/drawing/2014/main" id="{60F8AAAE-BA6E-DF29-E2B7-035D5CAB1729}"/>
              </a:ext>
            </a:extLst>
          </p:cNvPr>
          <p:cNvSpPr txBox="1"/>
          <p:nvPr/>
        </p:nvSpPr>
        <p:spPr>
          <a:xfrm>
            <a:off x="3014987" y="4959941"/>
            <a:ext cx="4175763" cy="307777"/>
          </a:xfrm>
          <a:prstGeom prst="rect">
            <a:avLst/>
          </a:prstGeom>
          <a:noFill/>
        </p:spPr>
        <p:txBody>
          <a:bodyPr wrap="square" rtlCol="0">
            <a:spAutoFit/>
          </a:bodyPr>
          <a:lstStyle/>
          <a:p>
            <a:r>
              <a:rPr lang="fr-CA" sz="1400"/>
              <a:t>Nous avons un CA régulièrement renouvelé</a:t>
            </a:r>
          </a:p>
        </p:txBody>
      </p:sp>
      <p:sp>
        <p:nvSpPr>
          <p:cNvPr id="8" name="ZoneTexte 7">
            <a:extLst>
              <a:ext uri="{FF2B5EF4-FFF2-40B4-BE49-F238E27FC236}">
                <a16:creationId xmlns:a16="http://schemas.microsoft.com/office/drawing/2014/main" id="{A5CDB842-E2FC-D65A-4784-572102A07377}"/>
              </a:ext>
            </a:extLst>
          </p:cNvPr>
          <p:cNvSpPr txBox="1"/>
          <p:nvPr/>
        </p:nvSpPr>
        <p:spPr>
          <a:xfrm>
            <a:off x="7595677" y="2129726"/>
            <a:ext cx="638316" cy="307777"/>
          </a:xfrm>
          <a:prstGeom prst="rect">
            <a:avLst/>
          </a:prstGeom>
          <a:noFill/>
        </p:spPr>
        <p:txBody>
          <a:bodyPr wrap="none" rtlCol="0">
            <a:spAutoFit/>
          </a:bodyPr>
          <a:lstStyle/>
          <a:p>
            <a:r>
              <a:rPr lang="fr-CA" sz="1400"/>
              <a:t>E2025</a:t>
            </a:r>
          </a:p>
        </p:txBody>
      </p:sp>
      <p:sp>
        <p:nvSpPr>
          <p:cNvPr id="9" name="ZoneTexte 8">
            <a:extLst>
              <a:ext uri="{FF2B5EF4-FFF2-40B4-BE49-F238E27FC236}">
                <a16:creationId xmlns:a16="http://schemas.microsoft.com/office/drawing/2014/main" id="{BE6723C8-7C6C-509A-62B1-A76262470C29}"/>
              </a:ext>
            </a:extLst>
          </p:cNvPr>
          <p:cNvSpPr txBox="1"/>
          <p:nvPr/>
        </p:nvSpPr>
        <p:spPr>
          <a:xfrm>
            <a:off x="7595677" y="2583938"/>
            <a:ext cx="662361" cy="307777"/>
          </a:xfrm>
          <a:prstGeom prst="rect">
            <a:avLst/>
          </a:prstGeom>
          <a:noFill/>
        </p:spPr>
        <p:txBody>
          <a:bodyPr wrap="none" rtlCol="0">
            <a:spAutoFit/>
          </a:bodyPr>
          <a:lstStyle/>
          <a:p>
            <a:r>
              <a:rPr lang="fr-CA" sz="1400"/>
              <a:t>H2025</a:t>
            </a:r>
          </a:p>
        </p:txBody>
      </p:sp>
      <p:sp>
        <p:nvSpPr>
          <p:cNvPr id="10" name="ZoneTexte 9">
            <a:extLst>
              <a:ext uri="{FF2B5EF4-FFF2-40B4-BE49-F238E27FC236}">
                <a16:creationId xmlns:a16="http://schemas.microsoft.com/office/drawing/2014/main" id="{247CF536-0480-684C-0B75-92E746E5D1BA}"/>
              </a:ext>
            </a:extLst>
          </p:cNvPr>
          <p:cNvSpPr txBox="1"/>
          <p:nvPr/>
        </p:nvSpPr>
        <p:spPr>
          <a:xfrm>
            <a:off x="7595677" y="3064129"/>
            <a:ext cx="662361" cy="307777"/>
          </a:xfrm>
          <a:prstGeom prst="rect">
            <a:avLst/>
          </a:prstGeom>
          <a:noFill/>
        </p:spPr>
        <p:txBody>
          <a:bodyPr wrap="none" rtlCol="0">
            <a:spAutoFit/>
          </a:bodyPr>
          <a:lstStyle/>
          <a:p>
            <a:r>
              <a:rPr lang="fr-CA" sz="1400"/>
              <a:t>H2025</a:t>
            </a:r>
          </a:p>
        </p:txBody>
      </p:sp>
      <p:sp>
        <p:nvSpPr>
          <p:cNvPr id="11" name="ZoneTexte 10">
            <a:extLst>
              <a:ext uri="{FF2B5EF4-FFF2-40B4-BE49-F238E27FC236}">
                <a16:creationId xmlns:a16="http://schemas.microsoft.com/office/drawing/2014/main" id="{281A3D75-2540-6644-5358-4A731583937E}"/>
              </a:ext>
            </a:extLst>
          </p:cNvPr>
          <p:cNvSpPr txBox="1"/>
          <p:nvPr/>
        </p:nvSpPr>
        <p:spPr>
          <a:xfrm>
            <a:off x="7595677" y="3582871"/>
            <a:ext cx="654346" cy="307777"/>
          </a:xfrm>
          <a:prstGeom prst="rect">
            <a:avLst/>
          </a:prstGeom>
          <a:noFill/>
        </p:spPr>
        <p:txBody>
          <a:bodyPr wrap="none" rtlCol="0">
            <a:spAutoFit/>
          </a:bodyPr>
          <a:lstStyle/>
          <a:p>
            <a:r>
              <a:rPr lang="fr-CA" sz="1400"/>
              <a:t>A2024</a:t>
            </a:r>
          </a:p>
        </p:txBody>
      </p:sp>
      <p:sp>
        <p:nvSpPr>
          <p:cNvPr id="12" name="ZoneTexte 11">
            <a:extLst>
              <a:ext uri="{FF2B5EF4-FFF2-40B4-BE49-F238E27FC236}">
                <a16:creationId xmlns:a16="http://schemas.microsoft.com/office/drawing/2014/main" id="{35A470E5-47F7-3604-C8C2-6ADC8BFB2FCC}"/>
              </a:ext>
            </a:extLst>
          </p:cNvPr>
          <p:cNvSpPr txBox="1"/>
          <p:nvPr/>
        </p:nvSpPr>
        <p:spPr>
          <a:xfrm>
            <a:off x="7595677" y="4279466"/>
            <a:ext cx="654346" cy="307777"/>
          </a:xfrm>
          <a:prstGeom prst="rect">
            <a:avLst/>
          </a:prstGeom>
          <a:noFill/>
        </p:spPr>
        <p:txBody>
          <a:bodyPr wrap="none" rtlCol="0">
            <a:spAutoFit/>
          </a:bodyPr>
          <a:lstStyle/>
          <a:p>
            <a:r>
              <a:rPr lang="fr-CA" sz="1400"/>
              <a:t>A2026</a:t>
            </a:r>
          </a:p>
        </p:txBody>
      </p:sp>
      <p:sp>
        <p:nvSpPr>
          <p:cNvPr id="13" name="ZoneTexte 12">
            <a:extLst>
              <a:ext uri="{FF2B5EF4-FFF2-40B4-BE49-F238E27FC236}">
                <a16:creationId xmlns:a16="http://schemas.microsoft.com/office/drawing/2014/main" id="{E262E4B0-A880-0AF5-84B6-155408EB1F7C}"/>
              </a:ext>
            </a:extLst>
          </p:cNvPr>
          <p:cNvSpPr txBox="1"/>
          <p:nvPr/>
        </p:nvSpPr>
        <p:spPr>
          <a:xfrm>
            <a:off x="7595677" y="4959941"/>
            <a:ext cx="705642" cy="307777"/>
          </a:xfrm>
          <a:prstGeom prst="rect">
            <a:avLst/>
          </a:prstGeom>
          <a:noFill/>
        </p:spPr>
        <p:txBody>
          <a:bodyPr wrap="none" rtlCol="0">
            <a:spAutoFit/>
          </a:bodyPr>
          <a:lstStyle/>
          <a:p>
            <a:r>
              <a:rPr lang="fr-CA" sz="1400"/>
              <a:t>H2028</a:t>
            </a:r>
          </a:p>
        </p:txBody>
      </p:sp>
      <p:sp>
        <p:nvSpPr>
          <p:cNvPr id="14" name="ZoneTexte 13">
            <a:extLst>
              <a:ext uri="{FF2B5EF4-FFF2-40B4-BE49-F238E27FC236}">
                <a16:creationId xmlns:a16="http://schemas.microsoft.com/office/drawing/2014/main" id="{7AB7A729-DDF7-5F4E-610D-87A24F58E1B6}"/>
              </a:ext>
            </a:extLst>
          </p:cNvPr>
          <p:cNvSpPr txBox="1"/>
          <p:nvPr/>
        </p:nvSpPr>
        <p:spPr>
          <a:xfrm>
            <a:off x="7595677" y="5310785"/>
            <a:ext cx="715260" cy="307777"/>
          </a:xfrm>
          <a:prstGeom prst="rect">
            <a:avLst/>
          </a:prstGeom>
          <a:noFill/>
        </p:spPr>
        <p:txBody>
          <a:bodyPr wrap="none" rtlCol="0">
            <a:spAutoFit/>
          </a:bodyPr>
          <a:lstStyle/>
          <a:p>
            <a:r>
              <a:rPr lang="fr-CA" sz="1400"/>
              <a:t>A2025</a:t>
            </a:r>
          </a:p>
        </p:txBody>
      </p:sp>
      <p:sp>
        <p:nvSpPr>
          <p:cNvPr id="17" name="ZoneTexte 16">
            <a:extLst>
              <a:ext uri="{FF2B5EF4-FFF2-40B4-BE49-F238E27FC236}">
                <a16:creationId xmlns:a16="http://schemas.microsoft.com/office/drawing/2014/main" id="{0FE8C7CD-B89B-C440-5463-C106AB0D9E17}"/>
              </a:ext>
            </a:extLst>
          </p:cNvPr>
          <p:cNvSpPr txBox="1"/>
          <p:nvPr/>
        </p:nvSpPr>
        <p:spPr>
          <a:xfrm>
            <a:off x="8747185" y="1554750"/>
            <a:ext cx="3348740" cy="523220"/>
          </a:xfrm>
          <a:prstGeom prst="rect">
            <a:avLst/>
          </a:prstGeom>
          <a:noFill/>
        </p:spPr>
        <p:txBody>
          <a:bodyPr wrap="square" rtlCol="0">
            <a:spAutoFit/>
          </a:bodyPr>
          <a:lstStyle/>
          <a:p>
            <a:r>
              <a:rPr lang="fr-CA" sz="1400"/>
              <a:t>Accompagnement du conseil de direction par ressource externe</a:t>
            </a:r>
          </a:p>
        </p:txBody>
      </p:sp>
      <p:sp>
        <p:nvSpPr>
          <p:cNvPr id="18" name="ZoneTexte 17">
            <a:extLst>
              <a:ext uri="{FF2B5EF4-FFF2-40B4-BE49-F238E27FC236}">
                <a16:creationId xmlns:a16="http://schemas.microsoft.com/office/drawing/2014/main" id="{638E135C-3A30-3FD9-AB1F-C640E0086D1D}"/>
              </a:ext>
            </a:extLst>
          </p:cNvPr>
          <p:cNvSpPr txBox="1"/>
          <p:nvPr/>
        </p:nvSpPr>
        <p:spPr>
          <a:xfrm>
            <a:off x="8747185" y="2129726"/>
            <a:ext cx="3348740" cy="523220"/>
          </a:xfrm>
          <a:prstGeom prst="rect">
            <a:avLst/>
          </a:prstGeom>
          <a:noFill/>
        </p:spPr>
        <p:txBody>
          <a:bodyPr wrap="square" rtlCol="0">
            <a:spAutoFit/>
          </a:bodyPr>
          <a:lstStyle/>
          <a:p>
            <a:r>
              <a:rPr lang="fr-CA" sz="1400"/>
              <a:t>Chaque rencontre souligne la contribution des parties prenantes</a:t>
            </a:r>
          </a:p>
        </p:txBody>
      </p:sp>
      <p:sp>
        <p:nvSpPr>
          <p:cNvPr id="19" name="ZoneTexte 18">
            <a:extLst>
              <a:ext uri="{FF2B5EF4-FFF2-40B4-BE49-F238E27FC236}">
                <a16:creationId xmlns:a16="http://schemas.microsoft.com/office/drawing/2014/main" id="{143471B1-8BD9-7D61-7A59-A5F72199ECD6}"/>
              </a:ext>
            </a:extLst>
          </p:cNvPr>
          <p:cNvSpPr txBox="1"/>
          <p:nvPr/>
        </p:nvSpPr>
        <p:spPr>
          <a:xfrm>
            <a:off x="8747185" y="2583938"/>
            <a:ext cx="3348740" cy="523220"/>
          </a:xfrm>
          <a:prstGeom prst="rect">
            <a:avLst/>
          </a:prstGeom>
          <a:noFill/>
        </p:spPr>
        <p:txBody>
          <a:bodyPr wrap="square" rtlCol="0">
            <a:spAutoFit/>
          </a:bodyPr>
          <a:lstStyle/>
          <a:p>
            <a:r>
              <a:rPr lang="fr-CA" sz="1400"/>
              <a:t>Organigramme et documents pertinents actualisés</a:t>
            </a:r>
          </a:p>
        </p:txBody>
      </p:sp>
      <p:sp>
        <p:nvSpPr>
          <p:cNvPr id="20" name="ZoneTexte 19">
            <a:extLst>
              <a:ext uri="{FF2B5EF4-FFF2-40B4-BE49-F238E27FC236}">
                <a16:creationId xmlns:a16="http://schemas.microsoft.com/office/drawing/2014/main" id="{C5DD72B3-DF24-859D-02E5-BB11BF7B3942}"/>
              </a:ext>
            </a:extLst>
          </p:cNvPr>
          <p:cNvSpPr txBox="1"/>
          <p:nvPr/>
        </p:nvSpPr>
        <p:spPr>
          <a:xfrm>
            <a:off x="8747185" y="3064129"/>
            <a:ext cx="3348740" cy="307777"/>
          </a:xfrm>
          <a:prstGeom prst="rect">
            <a:avLst/>
          </a:prstGeom>
          <a:noFill/>
        </p:spPr>
        <p:txBody>
          <a:bodyPr wrap="square" rtlCol="0">
            <a:spAutoFit/>
          </a:bodyPr>
          <a:lstStyle/>
          <a:p>
            <a:r>
              <a:rPr lang="fr-CA" sz="1400"/>
              <a:t>Sondage interne favorable</a:t>
            </a:r>
          </a:p>
        </p:txBody>
      </p:sp>
      <p:sp>
        <p:nvSpPr>
          <p:cNvPr id="21" name="ZoneTexte 20">
            <a:extLst>
              <a:ext uri="{FF2B5EF4-FFF2-40B4-BE49-F238E27FC236}">
                <a16:creationId xmlns:a16="http://schemas.microsoft.com/office/drawing/2014/main" id="{02396497-E9D0-B18F-0307-C9D8A583272C}"/>
              </a:ext>
            </a:extLst>
          </p:cNvPr>
          <p:cNvSpPr txBox="1"/>
          <p:nvPr/>
        </p:nvSpPr>
        <p:spPr>
          <a:xfrm>
            <a:off x="8747185" y="3582871"/>
            <a:ext cx="3348740" cy="523220"/>
          </a:xfrm>
          <a:prstGeom prst="rect">
            <a:avLst/>
          </a:prstGeom>
          <a:noFill/>
        </p:spPr>
        <p:txBody>
          <a:bodyPr wrap="square" rtlCol="0">
            <a:spAutoFit/>
          </a:bodyPr>
          <a:lstStyle/>
          <a:p>
            <a:r>
              <a:rPr lang="fr-CA" sz="1400"/>
              <a:t>Sondage appréciatif auprès des membres</a:t>
            </a:r>
          </a:p>
        </p:txBody>
      </p:sp>
      <p:sp>
        <p:nvSpPr>
          <p:cNvPr id="23" name="ZoneTexte 22">
            <a:extLst>
              <a:ext uri="{FF2B5EF4-FFF2-40B4-BE49-F238E27FC236}">
                <a16:creationId xmlns:a16="http://schemas.microsoft.com/office/drawing/2014/main" id="{30D7EABD-4AB8-5961-FADB-2281861FC679}"/>
              </a:ext>
            </a:extLst>
          </p:cNvPr>
          <p:cNvSpPr txBox="1"/>
          <p:nvPr/>
        </p:nvSpPr>
        <p:spPr>
          <a:xfrm>
            <a:off x="8747184" y="4279466"/>
            <a:ext cx="3444815" cy="523220"/>
          </a:xfrm>
          <a:prstGeom prst="rect">
            <a:avLst/>
          </a:prstGeom>
          <a:noFill/>
        </p:spPr>
        <p:txBody>
          <a:bodyPr wrap="square" rtlCol="0">
            <a:spAutoFit/>
          </a:bodyPr>
          <a:lstStyle/>
          <a:p>
            <a:r>
              <a:rPr lang="fr-CA" sz="1400"/>
              <a:t>Composition du membrariat révisée et clarification du processus</a:t>
            </a:r>
          </a:p>
        </p:txBody>
      </p:sp>
      <p:sp>
        <p:nvSpPr>
          <p:cNvPr id="24" name="ZoneTexte 23">
            <a:extLst>
              <a:ext uri="{FF2B5EF4-FFF2-40B4-BE49-F238E27FC236}">
                <a16:creationId xmlns:a16="http://schemas.microsoft.com/office/drawing/2014/main" id="{015B80F7-6AFB-6D06-BD98-384C954CD4DF}"/>
              </a:ext>
            </a:extLst>
          </p:cNvPr>
          <p:cNvSpPr txBox="1"/>
          <p:nvPr/>
        </p:nvSpPr>
        <p:spPr>
          <a:xfrm>
            <a:off x="8747185" y="4959941"/>
            <a:ext cx="3348740" cy="307777"/>
          </a:xfrm>
          <a:prstGeom prst="rect">
            <a:avLst/>
          </a:prstGeom>
          <a:noFill/>
        </p:spPr>
        <p:txBody>
          <a:bodyPr wrap="square" rtlCol="0">
            <a:spAutoFit/>
          </a:bodyPr>
          <a:lstStyle/>
          <a:p>
            <a:r>
              <a:rPr lang="fr-CA" sz="1400"/>
              <a:t>1 à 2 nouveaux membres/an</a:t>
            </a:r>
          </a:p>
        </p:txBody>
      </p:sp>
      <p:sp>
        <p:nvSpPr>
          <p:cNvPr id="25" name="ZoneTexte 24">
            <a:extLst>
              <a:ext uri="{FF2B5EF4-FFF2-40B4-BE49-F238E27FC236}">
                <a16:creationId xmlns:a16="http://schemas.microsoft.com/office/drawing/2014/main" id="{E1CFC737-F21E-FDFD-4A6E-D4A9D2F9B3F1}"/>
              </a:ext>
            </a:extLst>
          </p:cNvPr>
          <p:cNvSpPr txBox="1"/>
          <p:nvPr/>
        </p:nvSpPr>
        <p:spPr>
          <a:xfrm>
            <a:off x="8747185" y="5310785"/>
            <a:ext cx="3348740" cy="307777"/>
          </a:xfrm>
          <a:prstGeom prst="rect">
            <a:avLst/>
          </a:prstGeom>
          <a:noFill/>
        </p:spPr>
        <p:txBody>
          <a:bodyPr wrap="square" rtlCol="0">
            <a:spAutoFit/>
          </a:bodyPr>
          <a:lstStyle/>
          <a:p>
            <a:r>
              <a:rPr lang="fr-CA" sz="1400"/>
              <a:t>Sondage interne favorable</a:t>
            </a:r>
          </a:p>
        </p:txBody>
      </p:sp>
    </p:spTree>
    <p:extLst>
      <p:ext uri="{BB962C8B-B14F-4D97-AF65-F5344CB8AC3E}">
        <p14:creationId xmlns:p14="http://schemas.microsoft.com/office/powerpoint/2010/main" val="4213815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1F09C44-268C-C126-8B5A-F90D0B87BB2D}"/>
              </a:ext>
            </a:extLst>
          </p:cNvPr>
          <p:cNvSpPr/>
          <p:nvPr/>
        </p:nvSpPr>
        <p:spPr>
          <a:xfrm>
            <a:off x="9943563" y="5919979"/>
            <a:ext cx="2201428" cy="108467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8" name="ZoneTexte 17">
            <a:extLst>
              <a:ext uri="{FF2B5EF4-FFF2-40B4-BE49-F238E27FC236}">
                <a16:creationId xmlns:a16="http://schemas.microsoft.com/office/drawing/2014/main" id="{53FD6780-C810-4A1B-99A9-9F166D4C4B7C}"/>
              </a:ext>
            </a:extLst>
          </p:cNvPr>
          <p:cNvSpPr txBox="1"/>
          <p:nvPr/>
        </p:nvSpPr>
        <p:spPr>
          <a:xfrm>
            <a:off x="0" y="10402"/>
            <a:ext cx="12134363" cy="892552"/>
          </a:xfrm>
          <a:prstGeom prst="rect">
            <a:avLst/>
          </a:prstGeom>
          <a:noFill/>
        </p:spPr>
        <p:txBody>
          <a:bodyPr wrap="square">
            <a:spAutoFit/>
          </a:bodyPr>
          <a:lstStyle/>
          <a:p>
            <a:r>
              <a:rPr lang="fr-CA" sz="2000" b="1">
                <a:solidFill>
                  <a:schemeClr val="accent1">
                    <a:lumMod val="60000"/>
                    <a:lumOff val="40000"/>
                  </a:schemeClr>
                </a:solidFill>
              </a:rPr>
              <a:t>ORIENTATION 4. </a:t>
            </a:r>
            <a:r>
              <a:rPr lang="fr-CA" sz="2000" b="1"/>
              <a:t>COHÉRENCE IDENTITAIRE</a:t>
            </a:r>
            <a:endParaRPr lang="fr-CA" b="1"/>
          </a:p>
          <a:p>
            <a:r>
              <a:rPr lang="fr-CA" sz="1600">
                <a:solidFill>
                  <a:schemeClr val="accent1">
                    <a:lumMod val="60000"/>
                    <a:lumOff val="40000"/>
                  </a:schemeClr>
                </a:solidFill>
              </a:rPr>
              <a:t>Rapport d’harmonie entre ce que nous disons et ce que nous faisons. Fait d’incarner nos principes dans toutes les facettes de notre organisation en tenant compte de la suite logique entre notre passé, notre présent et notre futur.</a:t>
            </a:r>
          </a:p>
        </p:txBody>
      </p:sp>
      <p:sp>
        <p:nvSpPr>
          <p:cNvPr id="30" name="ZoneTexte 29">
            <a:extLst>
              <a:ext uri="{FF2B5EF4-FFF2-40B4-BE49-F238E27FC236}">
                <a16:creationId xmlns:a16="http://schemas.microsoft.com/office/drawing/2014/main" id="{062922DF-F10F-4BB7-8E30-4021898398D6}"/>
              </a:ext>
            </a:extLst>
          </p:cNvPr>
          <p:cNvSpPr txBox="1"/>
          <p:nvPr/>
        </p:nvSpPr>
        <p:spPr>
          <a:xfrm>
            <a:off x="27058" y="1006547"/>
            <a:ext cx="2272866" cy="369332"/>
          </a:xfrm>
          <a:prstGeom prst="rect">
            <a:avLst/>
          </a:prstGeom>
          <a:noFill/>
        </p:spPr>
        <p:txBody>
          <a:bodyPr wrap="none" rtlCol="0">
            <a:spAutoFit/>
          </a:bodyPr>
          <a:lstStyle/>
          <a:p>
            <a:r>
              <a:rPr lang="fr-CA" b="1" i="1"/>
              <a:t>Objectifs stratégiques</a:t>
            </a:r>
          </a:p>
        </p:txBody>
      </p:sp>
      <p:sp>
        <p:nvSpPr>
          <p:cNvPr id="31" name="ZoneTexte 30">
            <a:extLst>
              <a:ext uri="{FF2B5EF4-FFF2-40B4-BE49-F238E27FC236}">
                <a16:creationId xmlns:a16="http://schemas.microsoft.com/office/drawing/2014/main" id="{055A0C2A-1AB7-4B02-B691-D9602999BDCF}"/>
              </a:ext>
            </a:extLst>
          </p:cNvPr>
          <p:cNvSpPr txBox="1"/>
          <p:nvPr/>
        </p:nvSpPr>
        <p:spPr>
          <a:xfrm>
            <a:off x="3700103" y="1006547"/>
            <a:ext cx="1967462" cy="369332"/>
          </a:xfrm>
          <a:prstGeom prst="rect">
            <a:avLst/>
          </a:prstGeom>
          <a:noFill/>
        </p:spPr>
        <p:txBody>
          <a:bodyPr wrap="none" rtlCol="0">
            <a:spAutoFit/>
          </a:bodyPr>
          <a:lstStyle/>
          <a:p>
            <a:r>
              <a:rPr lang="fr-CA" b="1" i="1"/>
              <a:t>Résultats attendus</a:t>
            </a:r>
          </a:p>
        </p:txBody>
      </p:sp>
      <p:sp>
        <p:nvSpPr>
          <p:cNvPr id="32" name="ZoneTexte 31">
            <a:extLst>
              <a:ext uri="{FF2B5EF4-FFF2-40B4-BE49-F238E27FC236}">
                <a16:creationId xmlns:a16="http://schemas.microsoft.com/office/drawing/2014/main" id="{C42EAF82-9C06-465A-8BAF-FB975011F68F}"/>
              </a:ext>
            </a:extLst>
          </p:cNvPr>
          <p:cNvSpPr txBox="1"/>
          <p:nvPr/>
        </p:nvSpPr>
        <p:spPr>
          <a:xfrm>
            <a:off x="9011101" y="985898"/>
            <a:ext cx="1664882" cy="369332"/>
          </a:xfrm>
          <a:prstGeom prst="rect">
            <a:avLst/>
          </a:prstGeom>
          <a:noFill/>
        </p:spPr>
        <p:txBody>
          <a:bodyPr wrap="square" rtlCol="0">
            <a:spAutoFit/>
          </a:bodyPr>
          <a:lstStyle/>
          <a:p>
            <a:r>
              <a:rPr lang="fr-CA" b="1" i="1"/>
              <a:t>Indicateurs </a:t>
            </a:r>
          </a:p>
        </p:txBody>
      </p:sp>
      <p:sp>
        <p:nvSpPr>
          <p:cNvPr id="33" name="ZoneTexte 32">
            <a:extLst>
              <a:ext uri="{FF2B5EF4-FFF2-40B4-BE49-F238E27FC236}">
                <a16:creationId xmlns:a16="http://schemas.microsoft.com/office/drawing/2014/main" id="{4DB37B7D-1821-4A9E-94BD-39CDC675EE29}"/>
              </a:ext>
            </a:extLst>
          </p:cNvPr>
          <p:cNvSpPr txBox="1"/>
          <p:nvPr/>
        </p:nvSpPr>
        <p:spPr>
          <a:xfrm>
            <a:off x="6719374" y="1001806"/>
            <a:ext cx="1133644" cy="369332"/>
          </a:xfrm>
          <a:prstGeom prst="rect">
            <a:avLst/>
          </a:prstGeom>
          <a:noFill/>
        </p:spPr>
        <p:txBody>
          <a:bodyPr wrap="none" rtlCol="0">
            <a:spAutoFit/>
          </a:bodyPr>
          <a:lstStyle/>
          <a:p>
            <a:r>
              <a:rPr lang="fr-CA" b="1" i="1"/>
              <a:t>Échéance </a:t>
            </a:r>
          </a:p>
        </p:txBody>
      </p:sp>
      <p:sp>
        <p:nvSpPr>
          <p:cNvPr id="34" name="ZoneTexte 33">
            <a:extLst>
              <a:ext uri="{FF2B5EF4-FFF2-40B4-BE49-F238E27FC236}">
                <a16:creationId xmlns:a16="http://schemas.microsoft.com/office/drawing/2014/main" id="{859E2315-E9A5-4669-A29F-9488C3FB4F06}"/>
              </a:ext>
            </a:extLst>
          </p:cNvPr>
          <p:cNvSpPr txBox="1"/>
          <p:nvPr/>
        </p:nvSpPr>
        <p:spPr>
          <a:xfrm>
            <a:off x="70197" y="1442610"/>
            <a:ext cx="2632578" cy="738664"/>
          </a:xfrm>
          <a:prstGeom prst="rect">
            <a:avLst/>
          </a:prstGeom>
          <a:noFill/>
        </p:spPr>
        <p:txBody>
          <a:bodyPr wrap="square" rtlCol="0">
            <a:spAutoFit/>
          </a:bodyPr>
          <a:lstStyle/>
          <a:p>
            <a:r>
              <a:rPr lang="fr-CA" sz="1400"/>
              <a:t>4.1. Avoir des pratiques tournées vers la transition socio-écologique </a:t>
            </a:r>
          </a:p>
        </p:txBody>
      </p:sp>
      <p:sp>
        <p:nvSpPr>
          <p:cNvPr id="35" name="ZoneTexte 34">
            <a:extLst>
              <a:ext uri="{FF2B5EF4-FFF2-40B4-BE49-F238E27FC236}">
                <a16:creationId xmlns:a16="http://schemas.microsoft.com/office/drawing/2014/main" id="{D58C3301-03D3-4E39-9722-499C54F1279C}"/>
              </a:ext>
            </a:extLst>
          </p:cNvPr>
          <p:cNvSpPr txBox="1"/>
          <p:nvPr/>
        </p:nvSpPr>
        <p:spPr>
          <a:xfrm>
            <a:off x="70196" y="2347392"/>
            <a:ext cx="2483223" cy="523220"/>
          </a:xfrm>
          <a:prstGeom prst="rect">
            <a:avLst/>
          </a:prstGeom>
          <a:noFill/>
        </p:spPr>
        <p:txBody>
          <a:bodyPr wrap="square" rtlCol="0">
            <a:spAutoFit/>
          </a:bodyPr>
          <a:lstStyle/>
          <a:p>
            <a:r>
              <a:rPr lang="fr-CA" sz="1400"/>
              <a:t>4.2. Avoir des pratiques internes congruentes </a:t>
            </a:r>
          </a:p>
        </p:txBody>
      </p:sp>
      <p:sp>
        <p:nvSpPr>
          <p:cNvPr id="36" name="ZoneTexte 35">
            <a:extLst>
              <a:ext uri="{FF2B5EF4-FFF2-40B4-BE49-F238E27FC236}">
                <a16:creationId xmlns:a16="http://schemas.microsoft.com/office/drawing/2014/main" id="{EA1FF457-78B0-4D12-9413-F3776AC8CEB8}"/>
              </a:ext>
            </a:extLst>
          </p:cNvPr>
          <p:cNvSpPr txBox="1"/>
          <p:nvPr/>
        </p:nvSpPr>
        <p:spPr>
          <a:xfrm>
            <a:off x="114664" y="3980069"/>
            <a:ext cx="2438755" cy="523220"/>
          </a:xfrm>
          <a:prstGeom prst="rect">
            <a:avLst/>
          </a:prstGeom>
          <a:noFill/>
        </p:spPr>
        <p:txBody>
          <a:bodyPr wrap="square" rtlCol="0">
            <a:spAutoFit/>
          </a:bodyPr>
          <a:lstStyle/>
          <a:p>
            <a:r>
              <a:rPr lang="fr-CA" sz="1400"/>
              <a:t>4.3. Réaffirmer notre ancrage dans le quartier </a:t>
            </a:r>
          </a:p>
        </p:txBody>
      </p:sp>
      <p:sp>
        <p:nvSpPr>
          <p:cNvPr id="37" name="ZoneTexte 36">
            <a:extLst>
              <a:ext uri="{FF2B5EF4-FFF2-40B4-BE49-F238E27FC236}">
                <a16:creationId xmlns:a16="http://schemas.microsoft.com/office/drawing/2014/main" id="{B9C503F7-3BE8-4B97-AFAB-4AE00AF6F2E5}"/>
              </a:ext>
            </a:extLst>
          </p:cNvPr>
          <p:cNvSpPr txBox="1"/>
          <p:nvPr/>
        </p:nvSpPr>
        <p:spPr>
          <a:xfrm>
            <a:off x="70197" y="4837590"/>
            <a:ext cx="2668948" cy="523220"/>
          </a:xfrm>
          <a:prstGeom prst="rect">
            <a:avLst/>
          </a:prstGeom>
          <a:noFill/>
        </p:spPr>
        <p:txBody>
          <a:bodyPr wrap="square" rtlCol="0">
            <a:spAutoFit/>
          </a:bodyPr>
          <a:lstStyle/>
          <a:p>
            <a:r>
              <a:rPr lang="fr-CA" sz="1400"/>
              <a:t>4.4. Rappeler notre vocation de lieu de débats publics </a:t>
            </a:r>
          </a:p>
        </p:txBody>
      </p:sp>
      <p:sp>
        <p:nvSpPr>
          <p:cNvPr id="38" name="ZoneTexte 37">
            <a:extLst>
              <a:ext uri="{FF2B5EF4-FFF2-40B4-BE49-F238E27FC236}">
                <a16:creationId xmlns:a16="http://schemas.microsoft.com/office/drawing/2014/main" id="{DA5DE720-B482-4D4F-9C37-1200556E4093}"/>
              </a:ext>
            </a:extLst>
          </p:cNvPr>
          <p:cNvSpPr txBox="1"/>
          <p:nvPr/>
        </p:nvSpPr>
        <p:spPr>
          <a:xfrm>
            <a:off x="2684985" y="1442610"/>
            <a:ext cx="4333092" cy="523220"/>
          </a:xfrm>
          <a:prstGeom prst="rect">
            <a:avLst/>
          </a:prstGeom>
          <a:noFill/>
        </p:spPr>
        <p:txBody>
          <a:bodyPr wrap="square" rtlCol="0">
            <a:spAutoFit/>
          </a:bodyPr>
          <a:lstStyle/>
          <a:p>
            <a:r>
              <a:rPr lang="fr-CA" sz="1400"/>
              <a:t>Nous avons des pratiques de développement durable (réutilisation, recyclage, etc.)</a:t>
            </a:r>
          </a:p>
        </p:txBody>
      </p:sp>
      <p:sp>
        <p:nvSpPr>
          <p:cNvPr id="42" name="ZoneTexte 41">
            <a:extLst>
              <a:ext uri="{FF2B5EF4-FFF2-40B4-BE49-F238E27FC236}">
                <a16:creationId xmlns:a16="http://schemas.microsoft.com/office/drawing/2014/main" id="{AB06322E-0A11-4FE2-9ED9-072AA4B08432}"/>
              </a:ext>
            </a:extLst>
          </p:cNvPr>
          <p:cNvSpPr txBox="1"/>
          <p:nvPr/>
        </p:nvSpPr>
        <p:spPr>
          <a:xfrm>
            <a:off x="7015306" y="1442610"/>
            <a:ext cx="654346" cy="307777"/>
          </a:xfrm>
          <a:prstGeom prst="rect">
            <a:avLst/>
          </a:prstGeom>
          <a:noFill/>
        </p:spPr>
        <p:txBody>
          <a:bodyPr wrap="none" rtlCol="0">
            <a:spAutoFit/>
          </a:bodyPr>
          <a:lstStyle/>
          <a:p>
            <a:r>
              <a:rPr lang="fr-CA" sz="1400"/>
              <a:t>A2025</a:t>
            </a:r>
          </a:p>
        </p:txBody>
      </p:sp>
      <p:sp>
        <p:nvSpPr>
          <p:cNvPr id="2" name="ZoneTexte 1">
            <a:extLst>
              <a:ext uri="{FF2B5EF4-FFF2-40B4-BE49-F238E27FC236}">
                <a16:creationId xmlns:a16="http://schemas.microsoft.com/office/drawing/2014/main" id="{E8F4AB90-9316-BBF4-FE45-A88BA7F85C4F}"/>
              </a:ext>
            </a:extLst>
          </p:cNvPr>
          <p:cNvSpPr txBox="1"/>
          <p:nvPr/>
        </p:nvSpPr>
        <p:spPr>
          <a:xfrm>
            <a:off x="2684985" y="3492844"/>
            <a:ext cx="4333092" cy="523220"/>
          </a:xfrm>
          <a:prstGeom prst="rect">
            <a:avLst/>
          </a:prstGeom>
          <a:noFill/>
        </p:spPr>
        <p:txBody>
          <a:bodyPr wrap="square" rtlCol="0">
            <a:spAutoFit/>
          </a:bodyPr>
          <a:lstStyle/>
          <a:p>
            <a:r>
              <a:rPr lang="fr-CA" sz="1400"/>
              <a:t>Nous avons des espaces qui répondent aux besoins du personnel</a:t>
            </a:r>
          </a:p>
        </p:txBody>
      </p:sp>
      <p:sp>
        <p:nvSpPr>
          <p:cNvPr id="3" name="ZoneTexte 2">
            <a:extLst>
              <a:ext uri="{FF2B5EF4-FFF2-40B4-BE49-F238E27FC236}">
                <a16:creationId xmlns:a16="http://schemas.microsoft.com/office/drawing/2014/main" id="{16AA8414-4328-21D6-8EB0-3FE018595BE3}"/>
              </a:ext>
            </a:extLst>
          </p:cNvPr>
          <p:cNvSpPr txBox="1"/>
          <p:nvPr/>
        </p:nvSpPr>
        <p:spPr>
          <a:xfrm>
            <a:off x="2684985" y="2347392"/>
            <a:ext cx="4333092" cy="523220"/>
          </a:xfrm>
          <a:prstGeom prst="rect">
            <a:avLst/>
          </a:prstGeom>
          <a:noFill/>
        </p:spPr>
        <p:txBody>
          <a:bodyPr wrap="square" rtlCol="0">
            <a:spAutoFit/>
          </a:bodyPr>
          <a:lstStyle/>
          <a:p>
            <a:r>
              <a:rPr lang="fr-CA" sz="1400"/>
              <a:t>Nous incarnons nos valeurs et nos principes ÉDI dans nos pratiques</a:t>
            </a:r>
          </a:p>
        </p:txBody>
      </p:sp>
      <p:sp>
        <p:nvSpPr>
          <p:cNvPr id="4" name="ZoneTexte 3">
            <a:extLst>
              <a:ext uri="{FF2B5EF4-FFF2-40B4-BE49-F238E27FC236}">
                <a16:creationId xmlns:a16="http://schemas.microsoft.com/office/drawing/2014/main" id="{4C64A9FE-E398-384D-C7B8-3E27097D67F4}"/>
              </a:ext>
            </a:extLst>
          </p:cNvPr>
          <p:cNvSpPr txBox="1"/>
          <p:nvPr/>
        </p:nvSpPr>
        <p:spPr>
          <a:xfrm>
            <a:off x="2684985" y="2812014"/>
            <a:ext cx="4333092" cy="738664"/>
          </a:xfrm>
          <a:prstGeom prst="rect">
            <a:avLst/>
          </a:prstGeom>
          <a:noFill/>
        </p:spPr>
        <p:txBody>
          <a:bodyPr wrap="square" rtlCol="0">
            <a:spAutoFit/>
          </a:bodyPr>
          <a:lstStyle/>
          <a:p>
            <a:r>
              <a:rPr lang="fr-CA" sz="1400"/>
              <a:t>Nous nous référons à notre cadre stratégique et à notre cadre de référence culturel dans nos prises de décisions</a:t>
            </a:r>
          </a:p>
        </p:txBody>
      </p:sp>
      <p:sp>
        <p:nvSpPr>
          <p:cNvPr id="5" name="ZoneTexte 4">
            <a:extLst>
              <a:ext uri="{FF2B5EF4-FFF2-40B4-BE49-F238E27FC236}">
                <a16:creationId xmlns:a16="http://schemas.microsoft.com/office/drawing/2014/main" id="{A9B75B34-2A9A-566E-C36B-36BD684572AA}"/>
              </a:ext>
            </a:extLst>
          </p:cNvPr>
          <p:cNvSpPr txBox="1"/>
          <p:nvPr/>
        </p:nvSpPr>
        <p:spPr>
          <a:xfrm>
            <a:off x="2684985" y="3980069"/>
            <a:ext cx="4333092" cy="954107"/>
          </a:xfrm>
          <a:prstGeom prst="rect">
            <a:avLst/>
          </a:prstGeom>
          <a:noFill/>
        </p:spPr>
        <p:txBody>
          <a:bodyPr wrap="square" rtlCol="0">
            <a:spAutoFit/>
          </a:bodyPr>
          <a:lstStyle/>
          <a:p>
            <a:r>
              <a:rPr lang="fr-CA" sz="1400"/>
              <a:t>Nous avons ouvert la Maison St-Pierre</a:t>
            </a:r>
          </a:p>
          <a:p>
            <a:r>
              <a:rPr lang="fr-CA" sz="1400"/>
              <a:t>Nous avons des liens avec les gens et les organisations du quartier et sommes attentifs à leurs besoins et préoccupations</a:t>
            </a:r>
          </a:p>
        </p:txBody>
      </p:sp>
      <p:sp>
        <p:nvSpPr>
          <p:cNvPr id="6" name="ZoneTexte 5">
            <a:extLst>
              <a:ext uri="{FF2B5EF4-FFF2-40B4-BE49-F238E27FC236}">
                <a16:creationId xmlns:a16="http://schemas.microsoft.com/office/drawing/2014/main" id="{AB7DB309-9125-0FAE-A138-713591611FCD}"/>
              </a:ext>
            </a:extLst>
          </p:cNvPr>
          <p:cNvSpPr txBox="1"/>
          <p:nvPr/>
        </p:nvSpPr>
        <p:spPr>
          <a:xfrm>
            <a:off x="2684985" y="4837590"/>
            <a:ext cx="4333092" cy="523220"/>
          </a:xfrm>
          <a:prstGeom prst="rect">
            <a:avLst/>
          </a:prstGeom>
          <a:noFill/>
        </p:spPr>
        <p:txBody>
          <a:bodyPr wrap="square" rtlCol="0">
            <a:spAutoFit/>
          </a:bodyPr>
          <a:lstStyle/>
          <a:p>
            <a:r>
              <a:rPr lang="fr-CA" sz="1400"/>
              <a:t>Nous organisons et sommes l’hôte de débats publics sur des enjeux sociaux</a:t>
            </a:r>
          </a:p>
        </p:txBody>
      </p:sp>
      <p:sp>
        <p:nvSpPr>
          <p:cNvPr id="7" name="ZoneTexte 6">
            <a:extLst>
              <a:ext uri="{FF2B5EF4-FFF2-40B4-BE49-F238E27FC236}">
                <a16:creationId xmlns:a16="http://schemas.microsoft.com/office/drawing/2014/main" id="{292938EC-DC90-3B05-62FE-28E778DB36AE}"/>
              </a:ext>
            </a:extLst>
          </p:cNvPr>
          <p:cNvSpPr txBox="1"/>
          <p:nvPr/>
        </p:nvSpPr>
        <p:spPr>
          <a:xfrm>
            <a:off x="2684985" y="5434974"/>
            <a:ext cx="4333092" cy="738664"/>
          </a:xfrm>
          <a:prstGeom prst="rect">
            <a:avLst/>
          </a:prstGeom>
          <a:noFill/>
        </p:spPr>
        <p:txBody>
          <a:bodyPr wrap="square" rtlCol="0">
            <a:spAutoFit/>
          </a:bodyPr>
          <a:lstStyle/>
          <a:p>
            <a:r>
              <a:rPr lang="fr-CA" sz="1400"/>
              <a:t>Nous avons identifié les causes dans lesquelles nous voulons nous investir et prenons part aux luttes sociales que nous priorisons </a:t>
            </a:r>
          </a:p>
        </p:txBody>
      </p:sp>
      <p:sp>
        <p:nvSpPr>
          <p:cNvPr id="8" name="ZoneTexte 7">
            <a:extLst>
              <a:ext uri="{FF2B5EF4-FFF2-40B4-BE49-F238E27FC236}">
                <a16:creationId xmlns:a16="http://schemas.microsoft.com/office/drawing/2014/main" id="{484D9778-82C4-2751-79AC-E905C96469D7}"/>
              </a:ext>
            </a:extLst>
          </p:cNvPr>
          <p:cNvSpPr txBox="1"/>
          <p:nvPr/>
        </p:nvSpPr>
        <p:spPr>
          <a:xfrm>
            <a:off x="2684984" y="2023176"/>
            <a:ext cx="4522612" cy="307777"/>
          </a:xfrm>
          <a:prstGeom prst="rect">
            <a:avLst/>
          </a:prstGeom>
          <a:noFill/>
        </p:spPr>
        <p:txBody>
          <a:bodyPr wrap="square" rtlCol="0">
            <a:spAutoFit/>
          </a:bodyPr>
          <a:lstStyle/>
          <a:p>
            <a:r>
              <a:rPr lang="fr-CA" sz="1400"/>
              <a:t>Nous avons un bâtiment vert et écoénergétique</a:t>
            </a:r>
          </a:p>
        </p:txBody>
      </p:sp>
      <p:sp>
        <p:nvSpPr>
          <p:cNvPr id="9" name="ZoneTexte 8">
            <a:extLst>
              <a:ext uri="{FF2B5EF4-FFF2-40B4-BE49-F238E27FC236}">
                <a16:creationId xmlns:a16="http://schemas.microsoft.com/office/drawing/2014/main" id="{6C43F211-36ED-E7BD-D9CB-647389142BAC}"/>
              </a:ext>
            </a:extLst>
          </p:cNvPr>
          <p:cNvSpPr txBox="1"/>
          <p:nvPr/>
        </p:nvSpPr>
        <p:spPr>
          <a:xfrm>
            <a:off x="70195" y="5434974"/>
            <a:ext cx="3041309" cy="523220"/>
          </a:xfrm>
          <a:prstGeom prst="rect">
            <a:avLst/>
          </a:prstGeom>
          <a:noFill/>
        </p:spPr>
        <p:txBody>
          <a:bodyPr wrap="square" rtlCol="0">
            <a:spAutoFit/>
          </a:bodyPr>
          <a:lstStyle/>
          <a:p>
            <a:r>
              <a:rPr lang="fr-CA" sz="1400" dirty="0"/>
              <a:t>4.5. Prendre des positions publiques</a:t>
            </a:r>
          </a:p>
        </p:txBody>
      </p:sp>
      <p:sp>
        <p:nvSpPr>
          <p:cNvPr id="10" name="ZoneTexte 9">
            <a:extLst>
              <a:ext uri="{FF2B5EF4-FFF2-40B4-BE49-F238E27FC236}">
                <a16:creationId xmlns:a16="http://schemas.microsoft.com/office/drawing/2014/main" id="{B6B8FDAB-B84F-92E7-4F85-17C3F71B507E}"/>
              </a:ext>
            </a:extLst>
          </p:cNvPr>
          <p:cNvSpPr txBox="1"/>
          <p:nvPr/>
        </p:nvSpPr>
        <p:spPr>
          <a:xfrm>
            <a:off x="7015306" y="2015665"/>
            <a:ext cx="662361" cy="307777"/>
          </a:xfrm>
          <a:prstGeom prst="rect">
            <a:avLst/>
          </a:prstGeom>
          <a:noFill/>
        </p:spPr>
        <p:txBody>
          <a:bodyPr wrap="none" rtlCol="0">
            <a:spAutoFit/>
          </a:bodyPr>
          <a:lstStyle/>
          <a:p>
            <a:r>
              <a:rPr lang="fr-CA" sz="1400"/>
              <a:t>H2028</a:t>
            </a:r>
          </a:p>
        </p:txBody>
      </p:sp>
      <p:sp>
        <p:nvSpPr>
          <p:cNvPr id="11" name="ZoneTexte 10">
            <a:extLst>
              <a:ext uri="{FF2B5EF4-FFF2-40B4-BE49-F238E27FC236}">
                <a16:creationId xmlns:a16="http://schemas.microsoft.com/office/drawing/2014/main" id="{1C422003-7DEB-70A3-1054-6C90A6E76B1E}"/>
              </a:ext>
            </a:extLst>
          </p:cNvPr>
          <p:cNvSpPr txBox="1"/>
          <p:nvPr/>
        </p:nvSpPr>
        <p:spPr>
          <a:xfrm>
            <a:off x="7015306" y="2347392"/>
            <a:ext cx="662361" cy="307777"/>
          </a:xfrm>
          <a:prstGeom prst="rect">
            <a:avLst/>
          </a:prstGeom>
          <a:noFill/>
        </p:spPr>
        <p:txBody>
          <a:bodyPr wrap="none" rtlCol="0">
            <a:spAutoFit/>
          </a:bodyPr>
          <a:lstStyle/>
          <a:p>
            <a:r>
              <a:rPr lang="fr-CA" sz="1400"/>
              <a:t>H2025</a:t>
            </a:r>
          </a:p>
        </p:txBody>
      </p:sp>
      <p:sp>
        <p:nvSpPr>
          <p:cNvPr id="12" name="ZoneTexte 11">
            <a:extLst>
              <a:ext uri="{FF2B5EF4-FFF2-40B4-BE49-F238E27FC236}">
                <a16:creationId xmlns:a16="http://schemas.microsoft.com/office/drawing/2014/main" id="{16EAD02F-00D7-8FCE-CCBD-3D6C469150FD}"/>
              </a:ext>
            </a:extLst>
          </p:cNvPr>
          <p:cNvSpPr txBox="1"/>
          <p:nvPr/>
        </p:nvSpPr>
        <p:spPr>
          <a:xfrm>
            <a:off x="7015306" y="2812014"/>
            <a:ext cx="662361" cy="307777"/>
          </a:xfrm>
          <a:prstGeom prst="rect">
            <a:avLst/>
          </a:prstGeom>
          <a:noFill/>
        </p:spPr>
        <p:txBody>
          <a:bodyPr wrap="none" rtlCol="0">
            <a:spAutoFit/>
          </a:bodyPr>
          <a:lstStyle/>
          <a:p>
            <a:r>
              <a:rPr lang="fr-CA" sz="1400"/>
              <a:t>H2024</a:t>
            </a:r>
          </a:p>
        </p:txBody>
      </p:sp>
      <p:sp>
        <p:nvSpPr>
          <p:cNvPr id="13" name="ZoneTexte 12">
            <a:extLst>
              <a:ext uri="{FF2B5EF4-FFF2-40B4-BE49-F238E27FC236}">
                <a16:creationId xmlns:a16="http://schemas.microsoft.com/office/drawing/2014/main" id="{BCCD8F76-430D-1263-4EF1-D38D6F387243}"/>
              </a:ext>
            </a:extLst>
          </p:cNvPr>
          <p:cNvSpPr txBox="1"/>
          <p:nvPr/>
        </p:nvSpPr>
        <p:spPr>
          <a:xfrm>
            <a:off x="7015306" y="3492844"/>
            <a:ext cx="638316" cy="307777"/>
          </a:xfrm>
          <a:prstGeom prst="rect">
            <a:avLst/>
          </a:prstGeom>
          <a:noFill/>
        </p:spPr>
        <p:txBody>
          <a:bodyPr wrap="none" rtlCol="0">
            <a:spAutoFit/>
          </a:bodyPr>
          <a:lstStyle/>
          <a:p>
            <a:r>
              <a:rPr lang="fr-CA" sz="1400"/>
              <a:t>E2024</a:t>
            </a:r>
          </a:p>
        </p:txBody>
      </p:sp>
      <p:sp>
        <p:nvSpPr>
          <p:cNvPr id="14" name="ZoneTexte 13">
            <a:extLst>
              <a:ext uri="{FF2B5EF4-FFF2-40B4-BE49-F238E27FC236}">
                <a16:creationId xmlns:a16="http://schemas.microsoft.com/office/drawing/2014/main" id="{1E92CB17-59A1-4B9B-C284-348E5685F645}"/>
              </a:ext>
            </a:extLst>
          </p:cNvPr>
          <p:cNvSpPr txBox="1"/>
          <p:nvPr/>
        </p:nvSpPr>
        <p:spPr>
          <a:xfrm>
            <a:off x="7015306" y="3980069"/>
            <a:ext cx="715260" cy="307777"/>
          </a:xfrm>
          <a:prstGeom prst="rect">
            <a:avLst/>
          </a:prstGeom>
          <a:noFill/>
        </p:spPr>
        <p:txBody>
          <a:bodyPr wrap="none" rtlCol="0">
            <a:spAutoFit/>
          </a:bodyPr>
          <a:lstStyle/>
          <a:p>
            <a:r>
              <a:rPr lang="fr-CA" sz="1400"/>
              <a:t>A2026</a:t>
            </a:r>
          </a:p>
        </p:txBody>
      </p:sp>
      <p:sp>
        <p:nvSpPr>
          <p:cNvPr id="15" name="ZoneTexte 14">
            <a:extLst>
              <a:ext uri="{FF2B5EF4-FFF2-40B4-BE49-F238E27FC236}">
                <a16:creationId xmlns:a16="http://schemas.microsoft.com/office/drawing/2014/main" id="{C44E183B-5818-3EB4-0E5C-B0F3C94B4EB9}"/>
              </a:ext>
            </a:extLst>
          </p:cNvPr>
          <p:cNvSpPr txBox="1"/>
          <p:nvPr/>
        </p:nvSpPr>
        <p:spPr>
          <a:xfrm>
            <a:off x="7015306" y="4837590"/>
            <a:ext cx="654346" cy="307777"/>
          </a:xfrm>
          <a:prstGeom prst="rect">
            <a:avLst/>
          </a:prstGeom>
          <a:noFill/>
        </p:spPr>
        <p:txBody>
          <a:bodyPr wrap="none" rtlCol="0">
            <a:spAutoFit/>
          </a:bodyPr>
          <a:lstStyle/>
          <a:p>
            <a:r>
              <a:rPr lang="fr-CA" sz="1400"/>
              <a:t>A2025</a:t>
            </a:r>
          </a:p>
        </p:txBody>
      </p:sp>
      <p:sp>
        <p:nvSpPr>
          <p:cNvPr id="16" name="ZoneTexte 15">
            <a:extLst>
              <a:ext uri="{FF2B5EF4-FFF2-40B4-BE49-F238E27FC236}">
                <a16:creationId xmlns:a16="http://schemas.microsoft.com/office/drawing/2014/main" id="{A340BFF4-7E73-49D8-EF1C-733A5CEBC751}"/>
              </a:ext>
            </a:extLst>
          </p:cNvPr>
          <p:cNvSpPr txBox="1"/>
          <p:nvPr/>
        </p:nvSpPr>
        <p:spPr>
          <a:xfrm>
            <a:off x="7015306" y="5426349"/>
            <a:ext cx="715260" cy="307777"/>
          </a:xfrm>
          <a:prstGeom prst="rect">
            <a:avLst/>
          </a:prstGeom>
          <a:noFill/>
        </p:spPr>
        <p:txBody>
          <a:bodyPr wrap="square" rtlCol="0">
            <a:spAutoFit/>
          </a:bodyPr>
          <a:lstStyle/>
          <a:p>
            <a:r>
              <a:rPr lang="fr-CA" sz="1400"/>
              <a:t>P2024</a:t>
            </a:r>
          </a:p>
        </p:txBody>
      </p:sp>
      <p:sp>
        <p:nvSpPr>
          <p:cNvPr id="17" name="ZoneTexte 16">
            <a:extLst>
              <a:ext uri="{FF2B5EF4-FFF2-40B4-BE49-F238E27FC236}">
                <a16:creationId xmlns:a16="http://schemas.microsoft.com/office/drawing/2014/main" id="{96E5CF73-D63F-31A6-9B8A-FC990334BA61}"/>
              </a:ext>
            </a:extLst>
          </p:cNvPr>
          <p:cNvSpPr txBox="1"/>
          <p:nvPr/>
        </p:nvSpPr>
        <p:spPr>
          <a:xfrm>
            <a:off x="7889671" y="5407779"/>
            <a:ext cx="4116591" cy="1384995"/>
          </a:xfrm>
          <a:prstGeom prst="rect">
            <a:avLst/>
          </a:prstGeom>
          <a:noFill/>
        </p:spPr>
        <p:txBody>
          <a:bodyPr wrap="square" rtlCol="0">
            <a:spAutoFit/>
          </a:bodyPr>
          <a:lstStyle/>
          <a:p>
            <a:r>
              <a:rPr lang="fr-CA" sz="1400"/>
              <a:t>Politique éditoriale CSP</a:t>
            </a:r>
          </a:p>
          <a:p>
            <a:r>
              <a:rPr lang="fr-CA" sz="1400"/>
              <a:t>Politique de </a:t>
            </a:r>
            <a:r>
              <a:rPr lang="fr-CA" sz="1400" err="1"/>
              <a:t>portes-paroles</a:t>
            </a:r>
            <a:endParaRPr lang="fr-CA" sz="1400"/>
          </a:p>
          <a:p>
            <a:r>
              <a:rPr lang="fr-CA" sz="1400"/>
              <a:t>Sommes invités 3x/an par les groupes ou les médias à exprimer notre position</a:t>
            </a:r>
          </a:p>
          <a:p>
            <a:r>
              <a:rPr lang="fr-CA" sz="1400"/>
              <a:t>Communiquons 2x/an notre position sur nos priorités éditoriales</a:t>
            </a:r>
          </a:p>
        </p:txBody>
      </p:sp>
      <p:sp>
        <p:nvSpPr>
          <p:cNvPr id="19" name="ZoneTexte 18">
            <a:extLst>
              <a:ext uri="{FF2B5EF4-FFF2-40B4-BE49-F238E27FC236}">
                <a16:creationId xmlns:a16="http://schemas.microsoft.com/office/drawing/2014/main" id="{9760A62C-5745-9395-E75B-45B0A9B276AA}"/>
              </a:ext>
            </a:extLst>
          </p:cNvPr>
          <p:cNvSpPr txBox="1"/>
          <p:nvPr/>
        </p:nvSpPr>
        <p:spPr>
          <a:xfrm>
            <a:off x="7846533" y="1398823"/>
            <a:ext cx="4333092" cy="954107"/>
          </a:xfrm>
          <a:prstGeom prst="rect">
            <a:avLst/>
          </a:prstGeom>
          <a:noFill/>
        </p:spPr>
        <p:txBody>
          <a:bodyPr wrap="square" rtlCol="0">
            <a:spAutoFit/>
          </a:bodyPr>
          <a:lstStyle/>
          <a:p>
            <a:r>
              <a:rPr lang="fr-CA" sz="1400"/>
              <a:t>Impressions papier réduites de 50% </a:t>
            </a:r>
          </a:p>
          <a:p>
            <a:r>
              <a:rPr lang="fr-CA" sz="1400"/>
              <a:t>Événements verts par CSP ou locataires</a:t>
            </a:r>
          </a:p>
          <a:p>
            <a:r>
              <a:rPr lang="fr-CA" sz="1400"/>
              <a:t>Plan des pratiques et création d’un </a:t>
            </a:r>
            <a:r>
              <a:rPr lang="fr-CA" sz="1400" i="1"/>
              <a:t>comité vert</a:t>
            </a:r>
          </a:p>
          <a:p>
            <a:r>
              <a:rPr lang="fr-CA" sz="1400" i="1"/>
              <a:t>Systèmes implantés</a:t>
            </a:r>
          </a:p>
        </p:txBody>
      </p:sp>
      <p:sp>
        <p:nvSpPr>
          <p:cNvPr id="21" name="ZoneTexte 20">
            <a:extLst>
              <a:ext uri="{FF2B5EF4-FFF2-40B4-BE49-F238E27FC236}">
                <a16:creationId xmlns:a16="http://schemas.microsoft.com/office/drawing/2014/main" id="{EB429ECD-2A5D-1D75-7E3B-E5F04161835E}"/>
              </a:ext>
            </a:extLst>
          </p:cNvPr>
          <p:cNvSpPr txBox="1"/>
          <p:nvPr/>
        </p:nvSpPr>
        <p:spPr>
          <a:xfrm>
            <a:off x="7889672" y="2347392"/>
            <a:ext cx="4088132" cy="307777"/>
          </a:xfrm>
          <a:prstGeom prst="rect">
            <a:avLst/>
          </a:prstGeom>
          <a:noFill/>
        </p:spPr>
        <p:txBody>
          <a:bodyPr wrap="square" rtlCol="0">
            <a:spAutoFit/>
          </a:bodyPr>
          <a:lstStyle/>
          <a:p>
            <a:r>
              <a:rPr lang="fr-CA" sz="1400"/>
              <a:t>Politique ÉDI</a:t>
            </a:r>
          </a:p>
        </p:txBody>
      </p:sp>
      <p:sp>
        <p:nvSpPr>
          <p:cNvPr id="22" name="ZoneTexte 21">
            <a:extLst>
              <a:ext uri="{FF2B5EF4-FFF2-40B4-BE49-F238E27FC236}">
                <a16:creationId xmlns:a16="http://schemas.microsoft.com/office/drawing/2014/main" id="{914AD89E-802D-C36A-8D50-F814A973DF2E}"/>
              </a:ext>
            </a:extLst>
          </p:cNvPr>
          <p:cNvSpPr txBox="1"/>
          <p:nvPr/>
        </p:nvSpPr>
        <p:spPr>
          <a:xfrm>
            <a:off x="7889672" y="2812014"/>
            <a:ext cx="4088132" cy="523220"/>
          </a:xfrm>
          <a:prstGeom prst="rect">
            <a:avLst/>
          </a:prstGeom>
          <a:noFill/>
        </p:spPr>
        <p:txBody>
          <a:bodyPr wrap="square" rtlCol="0">
            <a:spAutoFit/>
          </a:bodyPr>
          <a:lstStyle/>
          <a:p>
            <a:r>
              <a:rPr lang="fr-CA" sz="1400"/>
              <a:t>Nos cadres de référence sont visibles et utilisés lors de nos prises de décision</a:t>
            </a:r>
          </a:p>
        </p:txBody>
      </p:sp>
      <p:sp>
        <p:nvSpPr>
          <p:cNvPr id="23" name="ZoneTexte 22">
            <a:extLst>
              <a:ext uri="{FF2B5EF4-FFF2-40B4-BE49-F238E27FC236}">
                <a16:creationId xmlns:a16="http://schemas.microsoft.com/office/drawing/2014/main" id="{86C281E7-DF3F-E1D2-F72F-5CA34A0808C4}"/>
              </a:ext>
            </a:extLst>
          </p:cNvPr>
          <p:cNvSpPr txBox="1"/>
          <p:nvPr/>
        </p:nvSpPr>
        <p:spPr>
          <a:xfrm>
            <a:off x="7889672" y="3492844"/>
            <a:ext cx="3998177" cy="307777"/>
          </a:xfrm>
          <a:prstGeom prst="rect">
            <a:avLst/>
          </a:prstGeom>
          <a:noFill/>
        </p:spPr>
        <p:txBody>
          <a:bodyPr wrap="square" rtlCol="0">
            <a:spAutoFit/>
          </a:bodyPr>
          <a:lstStyle/>
          <a:p>
            <a:r>
              <a:rPr lang="fr-CA" sz="1400"/>
              <a:t>Locaux aménagés et identifiés « personnel »</a:t>
            </a:r>
          </a:p>
        </p:txBody>
      </p:sp>
      <p:sp>
        <p:nvSpPr>
          <p:cNvPr id="24" name="ZoneTexte 23">
            <a:extLst>
              <a:ext uri="{FF2B5EF4-FFF2-40B4-BE49-F238E27FC236}">
                <a16:creationId xmlns:a16="http://schemas.microsoft.com/office/drawing/2014/main" id="{B0B23C86-8340-269A-384D-0A2051DB274D}"/>
              </a:ext>
            </a:extLst>
          </p:cNvPr>
          <p:cNvSpPr txBox="1"/>
          <p:nvPr/>
        </p:nvSpPr>
        <p:spPr>
          <a:xfrm>
            <a:off x="7889672" y="3980069"/>
            <a:ext cx="4088132" cy="738664"/>
          </a:xfrm>
          <a:prstGeom prst="rect">
            <a:avLst/>
          </a:prstGeom>
          <a:noFill/>
        </p:spPr>
        <p:txBody>
          <a:bodyPr wrap="square" rtlCol="0">
            <a:spAutoFit/>
          </a:bodyPr>
          <a:lstStyle/>
          <a:p>
            <a:r>
              <a:rPr lang="fr-CA" sz="1400"/>
              <a:t>Taux d’occupation de 92%</a:t>
            </a:r>
          </a:p>
          <a:p>
            <a:r>
              <a:rPr lang="fr-CA" sz="1400"/>
              <a:t>5 organisations locales nous interpellent pour des collaborations</a:t>
            </a:r>
          </a:p>
        </p:txBody>
      </p:sp>
      <p:sp>
        <p:nvSpPr>
          <p:cNvPr id="25" name="ZoneTexte 24">
            <a:extLst>
              <a:ext uri="{FF2B5EF4-FFF2-40B4-BE49-F238E27FC236}">
                <a16:creationId xmlns:a16="http://schemas.microsoft.com/office/drawing/2014/main" id="{00B87BEC-3953-747D-E34F-8D6B0CDD0E6C}"/>
              </a:ext>
            </a:extLst>
          </p:cNvPr>
          <p:cNvSpPr txBox="1"/>
          <p:nvPr/>
        </p:nvSpPr>
        <p:spPr>
          <a:xfrm>
            <a:off x="7889672" y="4837590"/>
            <a:ext cx="3998177" cy="307777"/>
          </a:xfrm>
          <a:prstGeom prst="rect">
            <a:avLst/>
          </a:prstGeom>
          <a:noFill/>
        </p:spPr>
        <p:txBody>
          <a:bodyPr wrap="square" rtlCol="0">
            <a:spAutoFit/>
          </a:bodyPr>
          <a:lstStyle/>
          <a:p>
            <a:r>
              <a:rPr lang="fr-CA" sz="1400"/>
              <a:t>4 événements/an </a:t>
            </a:r>
          </a:p>
        </p:txBody>
      </p:sp>
      <p:sp>
        <p:nvSpPr>
          <p:cNvPr id="26" name="ZoneTexte 25">
            <a:extLst>
              <a:ext uri="{FF2B5EF4-FFF2-40B4-BE49-F238E27FC236}">
                <a16:creationId xmlns:a16="http://schemas.microsoft.com/office/drawing/2014/main" id="{B254DFB7-4AA9-023D-3F8D-4083D33317B7}"/>
              </a:ext>
            </a:extLst>
          </p:cNvPr>
          <p:cNvSpPr txBox="1"/>
          <p:nvPr/>
        </p:nvSpPr>
        <p:spPr>
          <a:xfrm>
            <a:off x="7015306" y="5650417"/>
            <a:ext cx="715260" cy="307777"/>
          </a:xfrm>
          <a:prstGeom prst="rect">
            <a:avLst/>
          </a:prstGeom>
          <a:noFill/>
        </p:spPr>
        <p:txBody>
          <a:bodyPr wrap="square" rtlCol="0">
            <a:spAutoFit/>
          </a:bodyPr>
          <a:lstStyle/>
          <a:p>
            <a:r>
              <a:rPr lang="fr-CA" sz="1400"/>
              <a:t>P2025</a:t>
            </a:r>
          </a:p>
        </p:txBody>
      </p:sp>
      <p:sp>
        <p:nvSpPr>
          <p:cNvPr id="27" name="ZoneTexte 26">
            <a:extLst>
              <a:ext uri="{FF2B5EF4-FFF2-40B4-BE49-F238E27FC236}">
                <a16:creationId xmlns:a16="http://schemas.microsoft.com/office/drawing/2014/main" id="{E7F0FAEA-CE35-6275-CD59-BEDB711253C8}"/>
              </a:ext>
            </a:extLst>
          </p:cNvPr>
          <p:cNvSpPr txBox="1"/>
          <p:nvPr/>
        </p:nvSpPr>
        <p:spPr>
          <a:xfrm>
            <a:off x="7015306" y="5860271"/>
            <a:ext cx="715260" cy="307777"/>
          </a:xfrm>
          <a:prstGeom prst="rect">
            <a:avLst/>
          </a:prstGeom>
          <a:noFill/>
        </p:spPr>
        <p:txBody>
          <a:bodyPr wrap="square" rtlCol="0">
            <a:spAutoFit/>
          </a:bodyPr>
          <a:lstStyle/>
          <a:p>
            <a:r>
              <a:rPr lang="fr-CA" sz="1400"/>
              <a:t>A2028</a:t>
            </a:r>
          </a:p>
        </p:txBody>
      </p:sp>
      <p:sp>
        <p:nvSpPr>
          <p:cNvPr id="28" name="ZoneTexte 27">
            <a:extLst>
              <a:ext uri="{FF2B5EF4-FFF2-40B4-BE49-F238E27FC236}">
                <a16:creationId xmlns:a16="http://schemas.microsoft.com/office/drawing/2014/main" id="{3197C7E9-59BC-7CAD-9166-42314A058F5B}"/>
              </a:ext>
            </a:extLst>
          </p:cNvPr>
          <p:cNvSpPr txBox="1"/>
          <p:nvPr/>
        </p:nvSpPr>
        <p:spPr>
          <a:xfrm>
            <a:off x="7015306" y="6273010"/>
            <a:ext cx="715260" cy="307777"/>
          </a:xfrm>
          <a:prstGeom prst="rect">
            <a:avLst/>
          </a:prstGeom>
          <a:noFill/>
        </p:spPr>
        <p:txBody>
          <a:bodyPr wrap="square" rtlCol="0">
            <a:spAutoFit/>
          </a:bodyPr>
          <a:lstStyle/>
          <a:p>
            <a:r>
              <a:rPr lang="fr-CA" sz="1400"/>
              <a:t>A2028</a:t>
            </a:r>
          </a:p>
        </p:txBody>
      </p:sp>
      <p:sp>
        <p:nvSpPr>
          <p:cNvPr id="29" name="ZoneTexte 28">
            <a:extLst>
              <a:ext uri="{FF2B5EF4-FFF2-40B4-BE49-F238E27FC236}">
                <a16:creationId xmlns:a16="http://schemas.microsoft.com/office/drawing/2014/main" id="{5583683B-03A7-6852-3600-A73B3BEA12BB}"/>
              </a:ext>
            </a:extLst>
          </p:cNvPr>
          <p:cNvSpPr txBox="1"/>
          <p:nvPr/>
        </p:nvSpPr>
        <p:spPr>
          <a:xfrm>
            <a:off x="7032468" y="4231121"/>
            <a:ext cx="715260" cy="307777"/>
          </a:xfrm>
          <a:prstGeom prst="rect">
            <a:avLst/>
          </a:prstGeom>
          <a:noFill/>
        </p:spPr>
        <p:txBody>
          <a:bodyPr wrap="square" rtlCol="0">
            <a:spAutoFit/>
          </a:bodyPr>
          <a:lstStyle/>
          <a:p>
            <a:r>
              <a:rPr lang="fr-CA" sz="1400"/>
              <a:t>A2028</a:t>
            </a:r>
          </a:p>
        </p:txBody>
      </p:sp>
      <p:sp>
        <p:nvSpPr>
          <p:cNvPr id="40" name="ZoneTexte 39">
            <a:extLst>
              <a:ext uri="{FF2B5EF4-FFF2-40B4-BE49-F238E27FC236}">
                <a16:creationId xmlns:a16="http://schemas.microsoft.com/office/drawing/2014/main" id="{EDBAD890-5DC4-C1AF-2E27-70148CE27DF7}"/>
              </a:ext>
            </a:extLst>
          </p:cNvPr>
          <p:cNvSpPr txBox="1"/>
          <p:nvPr/>
        </p:nvSpPr>
        <p:spPr>
          <a:xfrm>
            <a:off x="2684984" y="6273010"/>
            <a:ext cx="4034390" cy="307777"/>
          </a:xfrm>
          <a:prstGeom prst="rect">
            <a:avLst/>
          </a:prstGeom>
          <a:noFill/>
        </p:spPr>
        <p:txBody>
          <a:bodyPr wrap="square">
            <a:spAutoFit/>
          </a:bodyPr>
          <a:lstStyle/>
          <a:p>
            <a:r>
              <a:rPr lang="fr-CA" sz="1400"/>
              <a:t>Nous avons une politique de </a:t>
            </a:r>
            <a:r>
              <a:rPr lang="fr-CA" sz="1400" err="1"/>
              <a:t>portes-paroles</a:t>
            </a:r>
            <a:endParaRPr lang="fr-CA" sz="1400"/>
          </a:p>
        </p:txBody>
      </p:sp>
    </p:spTree>
    <p:extLst>
      <p:ext uri="{BB962C8B-B14F-4D97-AF65-F5344CB8AC3E}">
        <p14:creationId xmlns:p14="http://schemas.microsoft.com/office/powerpoint/2010/main" val="289756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0C3C699-3B3F-46AA-9F2D-17E1AB5FC800}"/>
              </a:ext>
            </a:extLst>
          </p:cNvPr>
          <p:cNvSpPr txBox="1"/>
          <p:nvPr/>
        </p:nvSpPr>
        <p:spPr>
          <a:xfrm>
            <a:off x="5359904" y="664951"/>
            <a:ext cx="1471878"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lang="fr-CA" sz="2800"/>
              <a:t>MISSION</a:t>
            </a:r>
          </a:p>
        </p:txBody>
      </p:sp>
      <p:sp>
        <p:nvSpPr>
          <p:cNvPr id="5" name="ZoneTexte 4">
            <a:extLst>
              <a:ext uri="{FF2B5EF4-FFF2-40B4-BE49-F238E27FC236}">
                <a16:creationId xmlns:a16="http://schemas.microsoft.com/office/drawing/2014/main" id="{0635F740-CF36-52EE-873B-80023E18EFA6}"/>
              </a:ext>
            </a:extLst>
          </p:cNvPr>
          <p:cNvSpPr txBox="1"/>
          <p:nvPr/>
        </p:nvSpPr>
        <p:spPr>
          <a:xfrm>
            <a:off x="842996" y="1753741"/>
            <a:ext cx="10712727" cy="3046988"/>
          </a:xfrm>
          <a:prstGeom prst="rect">
            <a:avLst/>
          </a:prstGeom>
          <a:noFill/>
        </p:spPr>
        <p:txBody>
          <a:bodyPr wrap="square">
            <a:spAutoFit/>
          </a:bodyPr>
          <a:lstStyle/>
          <a:p>
            <a:pPr algn="just"/>
            <a:r>
              <a:rPr lang="fr-CA" sz="2400" b="0" dirty="0">
                <a:effectLst/>
                <a:latin typeface="+mj-lt"/>
              </a:rPr>
              <a:t>Le Centre St-Pierre est un centre de formation, d'accompagnement et d'intervention sociale ainsi qu'un lieu de rencontres et de débats publics au service des groupes engagés socialement et des personnes en quête de sens. </a:t>
            </a:r>
          </a:p>
          <a:p>
            <a:pPr algn="just"/>
            <a:endParaRPr lang="fr-CA" sz="2400" dirty="0">
              <a:latin typeface="+mj-lt"/>
            </a:endParaRPr>
          </a:p>
          <a:p>
            <a:pPr algn="just"/>
            <a:r>
              <a:rPr lang="fr-CA" sz="2400" b="0" dirty="0">
                <a:effectLst/>
                <a:latin typeface="+mj-lt"/>
              </a:rPr>
              <a:t>Dans une perspective d'éducation populaire qui intègre les dimensions </a:t>
            </a:r>
            <a:r>
              <a:rPr lang="fr-CA" sz="2400" dirty="0">
                <a:latin typeface="+mj-lt"/>
              </a:rPr>
              <a:t>physique, </a:t>
            </a:r>
            <a:r>
              <a:rPr lang="fr-CA" sz="2400" b="0" dirty="0">
                <a:effectLst/>
                <a:latin typeface="+mj-lt"/>
              </a:rPr>
              <a:t>sociale, psychologique et spirituelle, il vise par son approche l’autonomisation des personnes et des groupes. </a:t>
            </a:r>
            <a:endParaRPr lang="fr-CA" sz="2400" dirty="0">
              <a:latin typeface="+mj-lt"/>
            </a:endParaRPr>
          </a:p>
        </p:txBody>
      </p:sp>
      <p:grpSp>
        <p:nvGrpSpPr>
          <p:cNvPr id="2" name="Groupe 1">
            <a:extLst>
              <a:ext uri="{FF2B5EF4-FFF2-40B4-BE49-F238E27FC236}">
                <a16:creationId xmlns:a16="http://schemas.microsoft.com/office/drawing/2014/main" id="{0B313AC3-AA0B-F17A-FECB-3654F1EDC7D4}"/>
              </a:ext>
            </a:extLst>
          </p:cNvPr>
          <p:cNvGrpSpPr/>
          <p:nvPr/>
        </p:nvGrpSpPr>
        <p:grpSpPr>
          <a:xfrm>
            <a:off x="826394" y="6236897"/>
            <a:ext cx="958877" cy="338554"/>
            <a:chOff x="826394" y="6236897"/>
            <a:chExt cx="958877" cy="338554"/>
          </a:xfrm>
        </p:grpSpPr>
        <p:sp>
          <p:nvSpPr>
            <p:cNvPr id="4" name="ZoneTexte 3">
              <a:extLst>
                <a:ext uri="{FF2B5EF4-FFF2-40B4-BE49-F238E27FC236}">
                  <a16:creationId xmlns:a16="http://schemas.microsoft.com/office/drawing/2014/main" id="{40248B96-C301-9DAF-D8F3-678A5891EE38}"/>
                </a:ext>
              </a:extLst>
            </p:cNvPr>
            <p:cNvSpPr txBox="1"/>
            <p:nvPr/>
          </p:nvSpPr>
          <p:spPr>
            <a:xfrm>
              <a:off x="904902" y="6236897"/>
              <a:ext cx="880369" cy="338554"/>
            </a:xfrm>
            <a:prstGeom prst="rect">
              <a:avLst/>
            </a:prstGeom>
            <a:noFill/>
          </p:spPr>
          <p:txBody>
            <a:bodyPr wrap="none" rtlCol="0">
              <a:spAutoFit/>
            </a:bodyPr>
            <a:lstStyle/>
            <a:p>
              <a:r>
                <a:rPr lang="fr-CA" sz="1600"/>
                <a:t>mission</a:t>
              </a:r>
            </a:p>
          </p:txBody>
        </p:sp>
        <p:sp>
          <p:nvSpPr>
            <p:cNvPr id="6" name="Ellipse 5">
              <a:extLst>
                <a:ext uri="{FF2B5EF4-FFF2-40B4-BE49-F238E27FC236}">
                  <a16:creationId xmlns:a16="http://schemas.microsoft.com/office/drawing/2014/main" id="{3AE48280-D414-5640-51A7-7F8EF60F7E03}"/>
                </a:ext>
              </a:extLst>
            </p:cNvPr>
            <p:cNvSpPr/>
            <p:nvPr/>
          </p:nvSpPr>
          <p:spPr>
            <a:xfrm>
              <a:off x="82639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 name="Groupe 6">
            <a:extLst>
              <a:ext uri="{FF2B5EF4-FFF2-40B4-BE49-F238E27FC236}">
                <a16:creationId xmlns:a16="http://schemas.microsoft.com/office/drawing/2014/main" id="{AFC52EE6-AD5C-122C-6A01-2EE9EC8721F3}"/>
              </a:ext>
            </a:extLst>
          </p:cNvPr>
          <p:cNvGrpSpPr/>
          <p:nvPr/>
        </p:nvGrpSpPr>
        <p:grpSpPr>
          <a:xfrm>
            <a:off x="1982802" y="6236897"/>
            <a:ext cx="800180" cy="338554"/>
            <a:chOff x="1863779" y="6236897"/>
            <a:chExt cx="800180" cy="338554"/>
          </a:xfrm>
        </p:grpSpPr>
        <p:sp>
          <p:nvSpPr>
            <p:cNvPr id="8" name="ZoneTexte 7">
              <a:extLst>
                <a:ext uri="{FF2B5EF4-FFF2-40B4-BE49-F238E27FC236}">
                  <a16:creationId xmlns:a16="http://schemas.microsoft.com/office/drawing/2014/main" id="{E51E734C-15BC-9FE4-DB35-EED92F98703F}"/>
                </a:ext>
              </a:extLst>
            </p:cNvPr>
            <p:cNvSpPr txBox="1"/>
            <p:nvPr/>
          </p:nvSpPr>
          <p:spPr>
            <a:xfrm>
              <a:off x="1942287" y="6236897"/>
              <a:ext cx="721672" cy="338554"/>
            </a:xfrm>
            <a:prstGeom prst="rect">
              <a:avLst/>
            </a:prstGeom>
            <a:noFill/>
          </p:spPr>
          <p:txBody>
            <a:bodyPr wrap="none" rtlCol="0">
              <a:spAutoFit/>
            </a:bodyPr>
            <a:lstStyle/>
            <a:p>
              <a:r>
                <a:rPr lang="fr-CA" sz="1600">
                  <a:solidFill>
                    <a:schemeClr val="tx2">
                      <a:lumMod val="50000"/>
                    </a:schemeClr>
                  </a:solidFill>
                </a:rPr>
                <a:t>vision</a:t>
              </a:r>
            </a:p>
          </p:txBody>
        </p:sp>
        <p:sp>
          <p:nvSpPr>
            <p:cNvPr id="9" name="Ellipse 8">
              <a:extLst>
                <a:ext uri="{FF2B5EF4-FFF2-40B4-BE49-F238E27FC236}">
                  <a16:creationId xmlns:a16="http://schemas.microsoft.com/office/drawing/2014/main" id="{CEF57EA1-C9B8-30E9-63F9-B3D8F6609295}"/>
                </a:ext>
              </a:extLst>
            </p:cNvPr>
            <p:cNvSpPr/>
            <p:nvPr/>
          </p:nvSpPr>
          <p:spPr>
            <a:xfrm>
              <a:off x="1863779"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679592EF-1FC1-F1B0-D8D7-3A04FE46E21A}"/>
              </a:ext>
            </a:extLst>
          </p:cNvPr>
          <p:cNvGrpSpPr/>
          <p:nvPr/>
        </p:nvGrpSpPr>
        <p:grpSpPr>
          <a:xfrm>
            <a:off x="2980513" y="6236897"/>
            <a:ext cx="958877" cy="338554"/>
            <a:chOff x="2901164" y="6236897"/>
            <a:chExt cx="958877" cy="338554"/>
          </a:xfrm>
        </p:grpSpPr>
        <p:sp>
          <p:nvSpPr>
            <p:cNvPr id="11" name="ZoneTexte 10">
              <a:extLst>
                <a:ext uri="{FF2B5EF4-FFF2-40B4-BE49-F238E27FC236}">
                  <a16:creationId xmlns:a16="http://schemas.microsoft.com/office/drawing/2014/main" id="{8A2772FB-06AF-AEA8-E02E-8E5CA913AA71}"/>
                </a:ext>
              </a:extLst>
            </p:cNvPr>
            <p:cNvSpPr txBox="1"/>
            <p:nvPr/>
          </p:nvSpPr>
          <p:spPr>
            <a:xfrm>
              <a:off x="2979672" y="6236897"/>
              <a:ext cx="880369" cy="338554"/>
            </a:xfrm>
            <a:prstGeom prst="rect">
              <a:avLst/>
            </a:prstGeom>
            <a:noFill/>
          </p:spPr>
          <p:txBody>
            <a:bodyPr wrap="none" rtlCol="0">
              <a:spAutoFit/>
            </a:bodyPr>
            <a:lstStyle/>
            <a:p>
              <a:r>
                <a:rPr lang="fr-CA" sz="1600">
                  <a:solidFill>
                    <a:schemeClr val="tx2">
                      <a:lumMod val="50000"/>
                    </a:schemeClr>
                  </a:solidFill>
                </a:rPr>
                <a:t>valeurs</a:t>
              </a:r>
            </a:p>
          </p:txBody>
        </p:sp>
        <p:sp>
          <p:nvSpPr>
            <p:cNvPr id="12" name="Ellipse 11">
              <a:extLst>
                <a:ext uri="{FF2B5EF4-FFF2-40B4-BE49-F238E27FC236}">
                  <a16:creationId xmlns:a16="http://schemas.microsoft.com/office/drawing/2014/main" id="{32CE3442-DD65-7545-3846-D9143A0F7BDC}"/>
                </a:ext>
              </a:extLst>
            </p:cNvPr>
            <p:cNvSpPr/>
            <p:nvPr/>
          </p:nvSpPr>
          <p:spPr>
            <a:xfrm>
              <a:off x="290116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20E2CFDA-9F82-A849-11DE-859BFE6CE16E}"/>
              </a:ext>
            </a:extLst>
          </p:cNvPr>
          <p:cNvGrpSpPr/>
          <p:nvPr/>
        </p:nvGrpSpPr>
        <p:grpSpPr>
          <a:xfrm>
            <a:off x="4136921" y="6236897"/>
            <a:ext cx="918803" cy="338554"/>
            <a:chOff x="4097246" y="6236897"/>
            <a:chExt cx="918803" cy="338554"/>
          </a:xfrm>
        </p:grpSpPr>
        <p:sp>
          <p:nvSpPr>
            <p:cNvPr id="14" name="ZoneTexte 13">
              <a:extLst>
                <a:ext uri="{FF2B5EF4-FFF2-40B4-BE49-F238E27FC236}">
                  <a16:creationId xmlns:a16="http://schemas.microsoft.com/office/drawing/2014/main" id="{729D27A2-5F49-4157-7922-66607FD443E2}"/>
                </a:ext>
              </a:extLst>
            </p:cNvPr>
            <p:cNvSpPr txBox="1"/>
            <p:nvPr/>
          </p:nvSpPr>
          <p:spPr>
            <a:xfrm>
              <a:off x="4175754" y="6236897"/>
              <a:ext cx="840295" cy="338554"/>
            </a:xfrm>
            <a:prstGeom prst="rect">
              <a:avLst/>
            </a:prstGeom>
            <a:noFill/>
          </p:spPr>
          <p:txBody>
            <a:bodyPr wrap="none" rtlCol="0">
              <a:spAutoFit/>
            </a:bodyPr>
            <a:lstStyle/>
            <a:p>
              <a:r>
                <a:rPr lang="fr-CA" sz="1600">
                  <a:solidFill>
                    <a:schemeClr val="tx2">
                      <a:lumMod val="50000"/>
                    </a:schemeClr>
                  </a:solidFill>
                </a:rPr>
                <a:t>enjeux</a:t>
              </a:r>
            </a:p>
          </p:txBody>
        </p:sp>
        <p:sp>
          <p:nvSpPr>
            <p:cNvPr id="15" name="Ellipse 14">
              <a:extLst>
                <a:ext uri="{FF2B5EF4-FFF2-40B4-BE49-F238E27FC236}">
                  <a16:creationId xmlns:a16="http://schemas.microsoft.com/office/drawing/2014/main" id="{F3EF91E5-DD3F-687C-FF9E-6BAA334B8013}"/>
                </a:ext>
              </a:extLst>
            </p:cNvPr>
            <p:cNvSpPr/>
            <p:nvPr/>
          </p:nvSpPr>
          <p:spPr>
            <a:xfrm>
              <a:off x="4097246"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B81511F0-B5B3-0381-A0FA-8F13DC24F500}"/>
              </a:ext>
            </a:extLst>
          </p:cNvPr>
          <p:cNvGrpSpPr/>
          <p:nvPr/>
        </p:nvGrpSpPr>
        <p:grpSpPr>
          <a:xfrm>
            <a:off x="5253254" y="6236897"/>
            <a:ext cx="1418940" cy="338554"/>
            <a:chOff x="5253254" y="6236897"/>
            <a:chExt cx="1418940" cy="338554"/>
          </a:xfrm>
        </p:grpSpPr>
        <p:sp>
          <p:nvSpPr>
            <p:cNvPr id="17" name="ZoneTexte 16">
              <a:extLst>
                <a:ext uri="{FF2B5EF4-FFF2-40B4-BE49-F238E27FC236}">
                  <a16:creationId xmlns:a16="http://schemas.microsoft.com/office/drawing/2014/main" id="{FA202F33-D42C-A5C2-778C-903CA9C4CDF5}"/>
                </a:ext>
              </a:extLst>
            </p:cNvPr>
            <p:cNvSpPr txBox="1"/>
            <p:nvPr/>
          </p:nvSpPr>
          <p:spPr>
            <a:xfrm>
              <a:off x="5331762" y="6236897"/>
              <a:ext cx="1340432" cy="338554"/>
            </a:xfrm>
            <a:prstGeom prst="rect">
              <a:avLst/>
            </a:prstGeom>
            <a:noFill/>
          </p:spPr>
          <p:txBody>
            <a:bodyPr wrap="none" rtlCol="0">
              <a:spAutoFit/>
            </a:bodyPr>
            <a:lstStyle/>
            <a:p>
              <a:r>
                <a:rPr lang="fr-CA" sz="1600">
                  <a:solidFill>
                    <a:schemeClr val="tx2">
                      <a:lumMod val="50000"/>
                    </a:schemeClr>
                  </a:solidFill>
                </a:rPr>
                <a:t>orientations</a:t>
              </a:r>
            </a:p>
          </p:txBody>
        </p:sp>
        <p:sp>
          <p:nvSpPr>
            <p:cNvPr id="18" name="Ellipse 17">
              <a:extLst>
                <a:ext uri="{FF2B5EF4-FFF2-40B4-BE49-F238E27FC236}">
                  <a16:creationId xmlns:a16="http://schemas.microsoft.com/office/drawing/2014/main" id="{FEF4271A-B58C-9AD0-253F-6871DAA4B0EA}"/>
                </a:ext>
              </a:extLst>
            </p:cNvPr>
            <p:cNvSpPr/>
            <p:nvPr/>
          </p:nvSpPr>
          <p:spPr>
            <a:xfrm>
              <a:off x="525325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9" name="Ellipse 18">
            <a:extLst>
              <a:ext uri="{FF2B5EF4-FFF2-40B4-BE49-F238E27FC236}">
                <a16:creationId xmlns:a16="http://schemas.microsoft.com/office/drawing/2014/main" id="{691F846B-4BB9-DB86-F238-9E3DF7EFDBB9}"/>
              </a:ext>
            </a:extLst>
          </p:cNvPr>
          <p:cNvSpPr/>
          <p:nvPr/>
        </p:nvSpPr>
        <p:spPr>
          <a:xfrm>
            <a:off x="826394" y="6328536"/>
            <a:ext cx="157017" cy="15527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612933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5F5323D-F8F8-4681-449C-BF0BE22AAEFD}"/>
              </a:ext>
            </a:extLst>
          </p:cNvPr>
          <p:cNvSpPr txBox="1"/>
          <p:nvPr/>
        </p:nvSpPr>
        <p:spPr>
          <a:xfrm>
            <a:off x="2102451" y="2090172"/>
            <a:ext cx="7986781" cy="3046988"/>
          </a:xfrm>
          <a:prstGeom prst="rect">
            <a:avLst/>
          </a:prstGeom>
          <a:noFill/>
        </p:spPr>
        <p:txBody>
          <a:bodyPr wrap="square">
            <a:spAutoFit/>
          </a:bodyPr>
          <a:lstStyle/>
          <a:p>
            <a:pPr algn="just"/>
            <a:r>
              <a:rPr lang="fr-CA" sz="2400" b="0">
                <a:effectLst/>
                <a:latin typeface="+mj-lt"/>
              </a:rPr>
              <a:t>Acteur de changement, le Centre St-Pierre est un carrefour de transformation sociale unique au Québec. </a:t>
            </a:r>
          </a:p>
          <a:p>
            <a:pPr algn="just"/>
            <a:endParaRPr lang="fr-CA" sz="2400">
              <a:latin typeface="+mj-lt"/>
            </a:endParaRPr>
          </a:p>
          <a:p>
            <a:pPr algn="just"/>
            <a:r>
              <a:rPr lang="fr-CA" sz="2400" b="0">
                <a:effectLst/>
                <a:latin typeface="+mj-lt"/>
              </a:rPr>
              <a:t>Solidement ancré dans son quartier, </a:t>
            </a:r>
            <a:r>
              <a:rPr lang="fr-CA" sz="2400">
                <a:latin typeface="+mj-lt"/>
              </a:rPr>
              <a:t>il </a:t>
            </a:r>
            <a:r>
              <a:rPr lang="fr-CA" sz="2400" b="0">
                <a:effectLst/>
                <a:latin typeface="+mj-lt"/>
              </a:rPr>
              <a:t>déploie ses services à travers le Québec, voire la francophonie, et se donne les moyens pour réaliser sa mission avec autonomie, audace et innovation. </a:t>
            </a:r>
            <a:endParaRPr lang="fr-CA" sz="2400">
              <a:latin typeface="+mj-lt"/>
            </a:endParaRPr>
          </a:p>
        </p:txBody>
      </p:sp>
      <p:sp>
        <p:nvSpPr>
          <p:cNvPr id="6" name="ZoneTexte 5">
            <a:extLst>
              <a:ext uri="{FF2B5EF4-FFF2-40B4-BE49-F238E27FC236}">
                <a16:creationId xmlns:a16="http://schemas.microsoft.com/office/drawing/2014/main" id="{5FF781BD-593E-EF02-D2E2-17E70B8694EF}"/>
              </a:ext>
            </a:extLst>
          </p:cNvPr>
          <p:cNvSpPr txBox="1"/>
          <p:nvPr/>
        </p:nvSpPr>
        <p:spPr>
          <a:xfrm>
            <a:off x="5494556" y="664951"/>
            <a:ext cx="1202573"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VISION</a:t>
            </a:r>
          </a:p>
        </p:txBody>
      </p:sp>
      <p:grpSp>
        <p:nvGrpSpPr>
          <p:cNvPr id="2" name="Groupe 1">
            <a:extLst>
              <a:ext uri="{FF2B5EF4-FFF2-40B4-BE49-F238E27FC236}">
                <a16:creationId xmlns:a16="http://schemas.microsoft.com/office/drawing/2014/main" id="{E6E3BD34-BE0F-3428-262D-4D596B105231}"/>
              </a:ext>
            </a:extLst>
          </p:cNvPr>
          <p:cNvGrpSpPr/>
          <p:nvPr/>
        </p:nvGrpSpPr>
        <p:grpSpPr>
          <a:xfrm>
            <a:off x="826394" y="6236897"/>
            <a:ext cx="958877" cy="338554"/>
            <a:chOff x="826394" y="6236897"/>
            <a:chExt cx="958877" cy="338554"/>
          </a:xfrm>
        </p:grpSpPr>
        <p:sp>
          <p:nvSpPr>
            <p:cNvPr id="3" name="ZoneTexte 2">
              <a:extLst>
                <a:ext uri="{FF2B5EF4-FFF2-40B4-BE49-F238E27FC236}">
                  <a16:creationId xmlns:a16="http://schemas.microsoft.com/office/drawing/2014/main" id="{1C0FC7A6-2425-750D-75A1-AD3786ADCFB8}"/>
                </a:ext>
              </a:extLst>
            </p:cNvPr>
            <p:cNvSpPr txBox="1"/>
            <p:nvPr/>
          </p:nvSpPr>
          <p:spPr>
            <a:xfrm>
              <a:off x="904902" y="6236897"/>
              <a:ext cx="880369" cy="338554"/>
            </a:xfrm>
            <a:prstGeom prst="rect">
              <a:avLst/>
            </a:prstGeom>
            <a:noFill/>
          </p:spPr>
          <p:txBody>
            <a:bodyPr wrap="none" rtlCol="0">
              <a:spAutoFit/>
            </a:bodyPr>
            <a:lstStyle/>
            <a:p>
              <a:r>
                <a:rPr lang="fr-CA" sz="1600">
                  <a:solidFill>
                    <a:schemeClr val="tx2">
                      <a:lumMod val="50000"/>
                    </a:schemeClr>
                  </a:solidFill>
                </a:rPr>
                <a:t>mission</a:t>
              </a:r>
            </a:p>
          </p:txBody>
        </p:sp>
        <p:sp>
          <p:nvSpPr>
            <p:cNvPr id="4" name="Ellipse 3">
              <a:extLst>
                <a:ext uri="{FF2B5EF4-FFF2-40B4-BE49-F238E27FC236}">
                  <a16:creationId xmlns:a16="http://schemas.microsoft.com/office/drawing/2014/main" id="{7D5986F6-9A68-1B3C-5443-5CCF086F4217}"/>
                </a:ext>
              </a:extLst>
            </p:cNvPr>
            <p:cNvSpPr/>
            <p:nvPr/>
          </p:nvSpPr>
          <p:spPr>
            <a:xfrm>
              <a:off x="82639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 name="Groupe 6">
            <a:extLst>
              <a:ext uri="{FF2B5EF4-FFF2-40B4-BE49-F238E27FC236}">
                <a16:creationId xmlns:a16="http://schemas.microsoft.com/office/drawing/2014/main" id="{01CDD6C6-883C-188E-F931-E1E3D4BAF0CC}"/>
              </a:ext>
            </a:extLst>
          </p:cNvPr>
          <p:cNvGrpSpPr/>
          <p:nvPr/>
        </p:nvGrpSpPr>
        <p:grpSpPr>
          <a:xfrm>
            <a:off x="1982802" y="6236897"/>
            <a:ext cx="800180" cy="338554"/>
            <a:chOff x="1863779" y="6236897"/>
            <a:chExt cx="800180" cy="338554"/>
          </a:xfrm>
        </p:grpSpPr>
        <p:sp>
          <p:nvSpPr>
            <p:cNvPr id="8" name="ZoneTexte 7">
              <a:extLst>
                <a:ext uri="{FF2B5EF4-FFF2-40B4-BE49-F238E27FC236}">
                  <a16:creationId xmlns:a16="http://schemas.microsoft.com/office/drawing/2014/main" id="{E49F956B-54D9-AEEB-1F29-7817F846727B}"/>
                </a:ext>
              </a:extLst>
            </p:cNvPr>
            <p:cNvSpPr txBox="1"/>
            <p:nvPr/>
          </p:nvSpPr>
          <p:spPr>
            <a:xfrm>
              <a:off x="1942287" y="6236897"/>
              <a:ext cx="721672" cy="338554"/>
            </a:xfrm>
            <a:prstGeom prst="rect">
              <a:avLst/>
            </a:prstGeom>
            <a:noFill/>
          </p:spPr>
          <p:txBody>
            <a:bodyPr wrap="none" rtlCol="0">
              <a:spAutoFit/>
            </a:bodyPr>
            <a:lstStyle/>
            <a:p>
              <a:r>
                <a:rPr lang="fr-CA" sz="1600"/>
                <a:t>vision</a:t>
              </a:r>
            </a:p>
          </p:txBody>
        </p:sp>
        <p:sp>
          <p:nvSpPr>
            <p:cNvPr id="9" name="Ellipse 8">
              <a:extLst>
                <a:ext uri="{FF2B5EF4-FFF2-40B4-BE49-F238E27FC236}">
                  <a16:creationId xmlns:a16="http://schemas.microsoft.com/office/drawing/2014/main" id="{2EB1C5EF-22D3-8D98-674D-1427856AD76E}"/>
                </a:ext>
              </a:extLst>
            </p:cNvPr>
            <p:cNvSpPr/>
            <p:nvPr/>
          </p:nvSpPr>
          <p:spPr>
            <a:xfrm>
              <a:off x="1863779"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ED93F97F-6BBD-B2D1-AA09-C133D367066C}"/>
              </a:ext>
            </a:extLst>
          </p:cNvPr>
          <p:cNvGrpSpPr/>
          <p:nvPr/>
        </p:nvGrpSpPr>
        <p:grpSpPr>
          <a:xfrm>
            <a:off x="2980513" y="6236897"/>
            <a:ext cx="958877" cy="338554"/>
            <a:chOff x="2901164" y="6236897"/>
            <a:chExt cx="958877" cy="338554"/>
          </a:xfrm>
        </p:grpSpPr>
        <p:sp>
          <p:nvSpPr>
            <p:cNvPr id="11" name="ZoneTexte 10">
              <a:extLst>
                <a:ext uri="{FF2B5EF4-FFF2-40B4-BE49-F238E27FC236}">
                  <a16:creationId xmlns:a16="http://schemas.microsoft.com/office/drawing/2014/main" id="{D435D5BB-65E6-537F-0251-77B38EE316D6}"/>
                </a:ext>
              </a:extLst>
            </p:cNvPr>
            <p:cNvSpPr txBox="1"/>
            <p:nvPr/>
          </p:nvSpPr>
          <p:spPr>
            <a:xfrm>
              <a:off x="2979672" y="6236897"/>
              <a:ext cx="880369" cy="338554"/>
            </a:xfrm>
            <a:prstGeom prst="rect">
              <a:avLst/>
            </a:prstGeom>
            <a:noFill/>
          </p:spPr>
          <p:txBody>
            <a:bodyPr wrap="none" rtlCol="0">
              <a:spAutoFit/>
            </a:bodyPr>
            <a:lstStyle/>
            <a:p>
              <a:r>
                <a:rPr lang="fr-CA" sz="1600">
                  <a:solidFill>
                    <a:schemeClr val="tx2">
                      <a:lumMod val="50000"/>
                    </a:schemeClr>
                  </a:solidFill>
                </a:rPr>
                <a:t>valeurs</a:t>
              </a:r>
            </a:p>
          </p:txBody>
        </p:sp>
        <p:sp>
          <p:nvSpPr>
            <p:cNvPr id="12" name="Ellipse 11">
              <a:extLst>
                <a:ext uri="{FF2B5EF4-FFF2-40B4-BE49-F238E27FC236}">
                  <a16:creationId xmlns:a16="http://schemas.microsoft.com/office/drawing/2014/main" id="{694D3A4C-F86D-B8DC-FF6F-9ECFC27685B5}"/>
                </a:ext>
              </a:extLst>
            </p:cNvPr>
            <p:cNvSpPr/>
            <p:nvPr/>
          </p:nvSpPr>
          <p:spPr>
            <a:xfrm>
              <a:off x="290116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921B0F45-A05D-9831-F5EC-C053AD2271A7}"/>
              </a:ext>
            </a:extLst>
          </p:cNvPr>
          <p:cNvGrpSpPr/>
          <p:nvPr/>
        </p:nvGrpSpPr>
        <p:grpSpPr>
          <a:xfrm>
            <a:off x="4136921" y="6236897"/>
            <a:ext cx="918803" cy="338554"/>
            <a:chOff x="4097246" y="6236897"/>
            <a:chExt cx="918803" cy="338554"/>
          </a:xfrm>
        </p:grpSpPr>
        <p:sp>
          <p:nvSpPr>
            <p:cNvPr id="14" name="ZoneTexte 13">
              <a:extLst>
                <a:ext uri="{FF2B5EF4-FFF2-40B4-BE49-F238E27FC236}">
                  <a16:creationId xmlns:a16="http://schemas.microsoft.com/office/drawing/2014/main" id="{970A25C8-954B-CD9C-6D86-966EDF66AD0A}"/>
                </a:ext>
              </a:extLst>
            </p:cNvPr>
            <p:cNvSpPr txBox="1"/>
            <p:nvPr/>
          </p:nvSpPr>
          <p:spPr>
            <a:xfrm>
              <a:off x="4175754" y="6236897"/>
              <a:ext cx="840295" cy="338554"/>
            </a:xfrm>
            <a:prstGeom prst="rect">
              <a:avLst/>
            </a:prstGeom>
            <a:noFill/>
          </p:spPr>
          <p:txBody>
            <a:bodyPr wrap="none" rtlCol="0">
              <a:spAutoFit/>
            </a:bodyPr>
            <a:lstStyle/>
            <a:p>
              <a:r>
                <a:rPr lang="fr-CA" sz="1600">
                  <a:solidFill>
                    <a:schemeClr val="tx2">
                      <a:lumMod val="50000"/>
                    </a:schemeClr>
                  </a:solidFill>
                </a:rPr>
                <a:t>enjeux</a:t>
              </a:r>
            </a:p>
          </p:txBody>
        </p:sp>
        <p:sp>
          <p:nvSpPr>
            <p:cNvPr id="15" name="Ellipse 14">
              <a:extLst>
                <a:ext uri="{FF2B5EF4-FFF2-40B4-BE49-F238E27FC236}">
                  <a16:creationId xmlns:a16="http://schemas.microsoft.com/office/drawing/2014/main" id="{F6F4E63C-1F83-96A8-B9CE-4B1ABEEE3614}"/>
                </a:ext>
              </a:extLst>
            </p:cNvPr>
            <p:cNvSpPr/>
            <p:nvPr/>
          </p:nvSpPr>
          <p:spPr>
            <a:xfrm>
              <a:off x="4097246"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712E3DDE-6C0D-F43B-6634-796C4A34FA51}"/>
              </a:ext>
            </a:extLst>
          </p:cNvPr>
          <p:cNvGrpSpPr/>
          <p:nvPr/>
        </p:nvGrpSpPr>
        <p:grpSpPr>
          <a:xfrm>
            <a:off x="5253254" y="6236897"/>
            <a:ext cx="1418940" cy="338554"/>
            <a:chOff x="5253254" y="6236897"/>
            <a:chExt cx="1418940" cy="338554"/>
          </a:xfrm>
        </p:grpSpPr>
        <p:sp>
          <p:nvSpPr>
            <p:cNvPr id="17" name="ZoneTexte 16">
              <a:extLst>
                <a:ext uri="{FF2B5EF4-FFF2-40B4-BE49-F238E27FC236}">
                  <a16:creationId xmlns:a16="http://schemas.microsoft.com/office/drawing/2014/main" id="{46280264-69BC-42CE-2327-2F030E819D03}"/>
                </a:ext>
              </a:extLst>
            </p:cNvPr>
            <p:cNvSpPr txBox="1"/>
            <p:nvPr/>
          </p:nvSpPr>
          <p:spPr>
            <a:xfrm>
              <a:off x="5331762" y="6236897"/>
              <a:ext cx="1340432" cy="338554"/>
            </a:xfrm>
            <a:prstGeom prst="rect">
              <a:avLst/>
            </a:prstGeom>
            <a:noFill/>
          </p:spPr>
          <p:txBody>
            <a:bodyPr wrap="none" rtlCol="0">
              <a:spAutoFit/>
            </a:bodyPr>
            <a:lstStyle/>
            <a:p>
              <a:r>
                <a:rPr lang="fr-CA" sz="1600">
                  <a:solidFill>
                    <a:schemeClr val="tx2">
                      <a:lumMod val="50000"/>
                    </a:schemeClr>
                  </a:solidFill>
                </a:rPr>
                <a:t>orientations</a:t>
              </a:r>
            </a:p>
          </p:txBody>
        </p:sp>
        <p:sp>
          <p:nvSpPr>
            <p:cNvPr id="18" name="Ellipse 17">
              <a:extLst>
                <a:ext uri="{FF2B5EF4-FFF2-40B4-BE49-F238E27FC236}">
                  <a16:creationId xmlns:a16="http://schemas.microsoft.com/office/drawing/2014/main" id="{67577CB8-AC1F-0BE4-1B7D-7AED7F8B1F35}"/>
                </a:ext>
              </a:extLst>
            </p:cNvPr>
            <p:cNvSpPr/>
            <p:nvPr/>
          </p:nvSpPr>
          <p:spPr>
            <a:xfrm>
              <a:off x="525325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9" name="Ellipse 18">
            <a:extLst>
              <a:ext uri="{FF2B5EF4-FFF2-40B4-BE49-F238E27FC236}">
                <a16:creationId xmlns:a16="http://schemas.microsoft.com/office/drawing/2014/main" id="{FC5A07A3-3F4A-4A1F-8FA7-F80A23966262}"/>
              </a:ext>
            </a:extLst>
          </p:cNvPr>
          <p:cNvSpPr/>
          <p:nvPr/>
        </p:nvSpPr>
        <p:spPr>
          <a:xfrm>
            <a:off x="1969561" y="6328536"/>
            <a:ext cx="157017" cy="15527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83085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9AFAD8-ADE6-E78C-5A6C-9A88C11CFF33}"/>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733B6A12-B2EA-8286-B406-D2FB93229D31}"/>
              </a:ext>
            </a:extLst>
          </p:cNvPr>
          <p:cNvSpPr txBox="1"/>
          <p:nvPr/>
        </p:nvSpPr>
        <p:spPr>
          <a:xfrm>
            <a:off x="1019200" y="1434917"/>
            <a:ext cx="10274060" cy="4555093"/>
          </a:xfrm>
          <a:prstGeom prst="rect">
            <a:avLst/>
          </a:prstGeom>
          <a:noFill/>
        </p:spPr>
        <p:txBody>
          <a:bodyPr wrap="square" lIns="91440" tIns="45720" rIns="91440" bIns="45720" anchor="t">
            <a:spAutoFit/>
          </a:bodyPr>
          <a:lstStyle/>
          <a:p>
            <a:pPr algn="just" rtl="0" fontAlgn="base"/>
            <a:r>
              <a:rPr lang="fr-CA" sz="2000" b="1" i="0">
                <a:effectLst/>
                <a:latin typeface="+mj-lt"/>
              </a:rPr>
              <a:t>Dignité humaine </a:t>
            </a:r>
            <a:r>
              <a:rPr lang="fr-CA" sz="2000" b="0" i="0">
                <a:effectLst/>
                <a:latin typeface="+mj-lt"/>
              </a:rPr>
              <a:t>: </a:t>
            </a:r>
            <a:r>
              <a:rPr lang="fr-CA" sz="2000" b="0" i="0">
                <a:solidFill>
                  <a:schemeClr val="accent1">
                    <a:lumMod val="40000"/>
                    <a:lumOff val="60000"/>
                  </a:schemeClr>
                </a:solidFill>
                <a:effectLst/>
                <a:latin typeface="+mj-lt"/>
              </a:rPr>
              <a:t>reconnaissance de la valeur de tout être humain dans un souci d’équité, d’égalité, d’inclusion et de bienveillance </a:t>
            </a:r>
          </a:p>
          <a:p>
            <a:pPr algn="just" rtl="0" fontAlgn="base"/>
            <a:endParaRPr lang="fr-CA" sz="2000" b="0" i="0">
              <a:effectLst/>
              <a:latin typeface="+mj-lt"/>
            </a:endParaRPr>
          </a:p>
          <a:p>
            <a:pPr algn="just" rtl="0" fontAlgn="base"/>
            <a:r>
              <a:rPr lang="fr-CA" sz="2000" b="1" i="0">
                <a:effectLst/>
                <a:latin typeface="+mj-lt"/>
              </a:rPr>
              <a:t>Justice sociale </a:t>
            </a:r>
            <a:r>
              <a:rPr lang="fr-CA" sz="2000" b="0" i="0">
                <a:effectLst/>
                <a:latin typeface="+mj-lt"/>
              </a:rPr>
              <a:t>: </a:t>
            </a:r>
            <a:r>
              <a:rPr lang="fr-CA" sz="2000" b="0" i="0">
                <a:solidFill>
                  <a:schemeClr val="accent1">
                    <a:lumMod val="40000"/>
                    <a:lumOff val="60000"/>
                  </a:schemeClr>
                </a:solidFill>
                <a:effectLst/>
                <a:latin typeface="+mj-lt"/>
              </a:rPr>
              <a:t>solidarité collective visant l’égalité des droits et la construction d’un monde plus juste et équitable en tenant compte des principes de démocratie et d’intersectionnalité*</a:t>
            </a:r>
          </a:p>
          <a:p>
            <a:pPr algn="just" rtl="0" fontAlgn="base"/>
            <a:endParaRPr lang="fr-CA" sz="2000" b="0" i="0">
              <a:effectLst/>
              <a:latin typeface="+mj-lt"/>
            </a:endParaRPr>
          </a:p>
          <a:p>
            <a:pPr algn="just" rtl="0" fontAlgn="base"/>
            <a:r>
              <a:rPr lang="fr-CA" sz="2000" b="1" i="0">
                <a:effectLst/>
                <a:latin typeface="+mj-lt"/>
              </a:rPr>
              <a:t>Respect de l’environnement </a:t>
            </a:r>
            <a:r>
              <a:rPr lang="fr-CA" sz="2000" b="0" i="0">
                <a:effectLst/>
                <a:latin typeface="+mj-lt"/>
              </a:rPr>
              <a:t>: </a:t>
            </a:r>
            <a:r>
              <a:rPr lang="fr-CA" sz="2000" b="0" i="0">
                <a:solidFill>
                  <a:schemeClr val="accent1">
                    <a:lumMod val="40000"/>
                    <a:lumOff val="60000"/>
                  </a:schemeClr>
                </a:solidFill>
                <a:effectLst/>
                <a:latin typeface="+mj-lt"/>
              </a:rPr>
              <a:t>prise de mesures pour limiter ou éliminer l’impact de nos activités individuelles et organisationnelles sur l’environnement </a:t>
            </a:r>
          </a:p>
          <a:p>
            <a:pPr algn="just" rtl="0" fontAlgn="base"/>
            <a:endParaRPr lang="fr-CA" sz="2000" b="0" i="0">
              <a:effectLst/>
              <a:latin typeface="+mj-lt"/>
            </a:endParaRPr>
          </a:p>
          <a:p>
            <a:pPr algn="just" rtl="0" fontAlgn="base"/>
            <a:r>
              <a:rPr lang="fr-CA" sz="2000" b="1" i="0">
                <a:effectLst/>
                <a:latin typeface="+mj-lt"/>
              </a:rPr>
              <a:t>Intégrité </a:t>
            </a:r>
            <a:r>
              <a:rPr lang="fr-CA" sz="2000" b="0" i="0">
                <a:effectLst/>
                <a:latin typeface="+mj-lt"/>
              </a:rPr>
              <a:t>: </a:t>
            </a:r>
            <a:r>
              <a:rPr lang="fr-CA" sz="2000" b="0" i="0">
                <a:solidFill>
                  <a:schemeClr val="accent1">
                    <a:lumMod val="40000"/>
                    <a:lumOff val="60000"/>
                  </a:schemeClr>
                </a:solidFill>
                <a:effectLst/>
                <a:latin typeface="+mj-lt"/>
              </a:rPr>
              <a:t>adhésion à des principes moraux d’honnêteté, d’éthique, de confiance et de cohérence qui nous amènent à dire ce que l’on fait et faire ce que l’on dit </a:t>
            </a:r>
          </a:p>
          <a:p>
            <a:pPr algn="just" rtl="0" fontAlgn="base"/>
            <a:endParaRPr lang="fr-CA" sz="2000">
              <a:solidFill>
                <a:schemeClr val="accent1">
                  <a:lumMod val="40000"/>
                  <a:lumOff val="60000"/>
                </a:schemeClr>
              </a:solidFill>
              <a:latin typeface="+mj-lt"/>
            </a:endParaRPr>
          </a:p>
          <a:p>
            <a:pPr algn="just" fontAlgn="base"/>
            <a:r>
              <a:rPr lang="fr-CA" sz="2000" b="0" i="0">
                <a:solidFill>
                  <a:schemeClr val="accent1">
                    <a:lumMod val="40000"/>
                    <a:lumOff val="60000"/>
                  </a:schemeClr>
                </a:solidFill>
                <a:effectLst/>
                <a:latin typeface="+mj-lt"/>
              </a:rPr>
              <a:t>*</a:t>
            </a:r>
            <a:r>
              <a:rPr lang="fr-FR" sz="1000"/>
              <a:t>L'intersectionnalité examine comment le genre, l'origine ethnoculturelle, la classe sociale, la capacité physique ou autre caractéristique individuelle influencent les expériences des individus, et elle montre également comment les personnes peuvent être touchées par plusieurs formes de discrimination en même temps. </a:t>
            </a:r>
            <a:endParaRPr lang="fr-CA" sz="1000" b="0" i="0">
              <a:solidFill>
                <a:schemeClr val="accent1">
                  <a:lumMod val="40000"/>
                  <a:lumOff val="60000"/>
                </a:schemeClr>
              </a:solidFill>
              <a:effectLst/>
              <a:latin typeface="+mj-lt"/>
            </a:endParaRPr>
          </a:p>
        </p:txBody>
      </p:sp>
      <p:sp>
        <p:nvSpPr>
          <p:cNvPr id="8" name="ZoneTexte 7">
            <a:extLst>
              <a:ext uri="{FF2B5EF4-FFF2-40B4-BE49-F238E27FC236}">
                <a16:creationId xmlns:a16="http://schemas.microsoft.com/office/drawing/2014/main" id="{4AB26482-DB8F-346F-07F8-9A9C947A6EAD}"/>
              </a:ext>
            </a:extLst>
          </p:cNvPr>
          <p:cNvSpPr txBox="1"/>
          <p:nvPr/>
        </p:nvSpPr>
        <p:spPr>
          <a:xfrm>
            <a:off x="5249299" y="397533"/>
            <a:ext cx="1693092"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VALEURS</a:t>
            </a:r>
          </a:p>
        </p:txBody>
      </p:sp>
      <p:grpSp>
        <p:nvGrpSpPr>
          <p:cNvPr id="2" name="Groupe 1">
            <a:extLst>
              <a:ext uri="{FF2B5EF4-FFF2-40B4-BE49-F238E27FC236}">
                <a16:creationId xmlns:a16="http://schemas.microsoft.com/office/drawing/2014/main" id="{3581660C-6F81-15FA-43AF-A9368DC9EC2F}"/>
              </a:ext>
            </a:extLst>
          </p:cNvPr>
          <p:cNvGrpSpPr/>
          <p:nvPr/>
        </p:nvGrpSpPr>
        <p:grpSpPr>
          <a:xfrm>
            <a:off x="826394" y="6236897"/>
            <a:ext cx="958877" cy="338554"/>
            <a:chOff x="826394" y="6236897"/>
            <a:chExt cx="958877" cy="338554"/>
          </a:xfrm>
        </p:grpSpPr>
        <p:sp>
          <p:nvSpPr>
            <p:cNvPr id="3" name="ZoneTexte 2">
              <a:extLst>
                <a:ext uri="{FF2B5EF4-FFF2-40B4-BE49-F238E27FC236}">
                  <a16:creationId xmlns:a16="http://schemas.microsoft.com/office/drawing/2014/main" id="{21B778D6-725D-D14C-8A77-E923A558756D}"/>
                </a:ext>
              </a:extLst>
            </p:cNvPr>
            <p:cNvSpPr txBox="1"/>
            <p:nvPr/>
          </p:nvSpPr>
          <p:spPr>
            <a:xfrm>
              <a:off x="904902" y="6236897"/>
              <a:ext cx="880369" cy="338554"/>
            </a:xfrm>
            <a:prstGeom prst="rect">
              <a:avLst/>
            </a:prstGeom>
            <a:noFill/>
          </p:spPr>
          <p:txBody>
            <a:bodyPr wrap="none" rtlCol="0">
              <a:spAutoFit/>
            </a:bodyPr>
            <a:lstStyle/>
            <a:p>
              <a:r>
                <a:rPr lang="fr-CA" sz="1600">
                  <a:solidFill>
                    <a:schemeClr val="tx2">
                      <a:lumMod val="50000"/>
                    </a:schemeClr>
                  </a:solidFill>
                </a:rPr>
                <a:t>mission</a:t>
              </a:r>
            </a:p>
          </p:txBody>
        </p:sp>
        <p:sp>
          <p:nvSpPr>
            <p:cNvPr id="4" name="Ellipse 3">
              <a:extLst>
                <a:ext uri="{FF2B5EF4-FFF2-40B4-BE49-F238E27FC236}">
                  <a16:creationId xmlns:a16="http://schemas.microsoft.com/office/drawing/2014/main" id="{11A0FEEB-92D9-F688-A9D3-6E322DB139CE}"/>
                </a:ext>
              </a:extLst>
            </p:cNvPr>
            <p:cNvSpPr/>
            <p:nvPr/>
          </p:nvSpPr>
          <p:spPr>
            <a:xfrm>
              <a:off x="82639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5" name="Groupe 4">
            <a:extLst>
              <a:ext uri="{FF2B5EF4-FFF2-40B4-BE49-F238E27FC236}">
                <a16:creationId xmlns:a16="http://schemas.microsoft.com/office/drawing/2014/main" id="{A6ED528F-AEB4-0F57-C224-6DC7946998AD}"/>
              </a:ext>
            </a:extLst>
          </p:cNvPr>
          <p:cNvGrpSpPr/>
          <p:nvPr/>
        </p:nvGrpSpPr>
        <p:grpSpPr>
          <a:xfrm>
            <a:off x="1982802" y="6236897"/>
            <a:ext cx="800180" cy="338554"/>
            <a:chOff x="1863779" y="6236897"/>
            <a:chExt cx="800180" cy="338554"/>
          </a:xfrm>
        </p:grpSpPr>
        <p:sp>
          <p:nvSpPr>
            <p:cNvPr id="6" name="ZoneTexte 5">
              <a:extLst>
                <a:ext uri="{FF2B5EF4-FFF2-40B4-BE49-F238E27FC236}">
                  <a16:creationId xmlns:a16="http://schemas.microsoft.com/office/drawing/2014/main" id="{813625D8-47BD-7037-D757-B5B91B8ACA01}"/>
                </a:ext>
              </a:extLst>
            </p:cNvPr>
            <p:cNvSpPr txBox="1"/>
            <p:nvPr/>
          </p:nvSpPr>
          <p:spPr>
            <a:xfrm>
              <a:off x="1942287" y="6236897"/>
              <a:ext cx="721672" cy="338554"/>
            </a:xfrm>
            <a:prstGeom prst="rect">
              <a:avLst/>
            </a:prstGeom>
            <a:noFill/>
          </p:spPr>
          <p:txBody>
            <a:bodyPr wrap="none" rtlCol="0">
              <a:spAutoFit/>
            </a:bodyPr>
            <a:lstStyle/>
            <a:p>
              <a:r>
                <a:rPr lang="fr-CA" sz="1600">
                  <a:solidFill>
                    <a:schemeClr val="tx2">
                      <a:lumMod val="50000"/>
                    </a:schemeClr>
                  </a:solidFill>
                </a:rPr>
                <a:t>vision</a:t>
              </a:r>
            </a:p>
          </p:txBody>
        </p:sp>
        <p:sp>
          <p:nvSpPr>
            <p:cNvPr id="9" name="Ellipse 8">
              <a:extLst>
                <a:ext uri="{FF2B5EF4-FFF2-40B4-BE49-F238E27FC236}">
                  <a16:creationId xmlns:a16="http://schemas.microsoft.com/office/drawing/2014/main" id="{988354BA-1F31-4CF5-69FA-E8FDA75B1BD8}"/>
                </a:ext>
              </a:extLst>
            </p:cNvPr>
            <p:cNvSpPr/>
            <p:nvPr/>
          </p:nvSpPr>
          <p:spPr>
            <a:xfrm>
              <a:off x="1863779"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F40533A4-B750-F6A3-C4C2-245D3FD3FD76}"/>
              </a:ext>
            </a:extLst>
          </p:cNvPr>
          <p:cNvGrpSpPr/>
          <p:nvPr/>
        </p:nvGrpSpPr>
        <p:grpSpPr>
          <a:xfrm>
            <a:off x="2980513" y="6236897"/>
            <a:ext cx="958877" cy="338554"/>
            <a:chOff x="2901164" y="6236897"/>
            <a:chExt cx="958877" cy="338554"/>
          </a:xfrm>
        </p:grpSpPr>
        <p:sp>
          <p:nvSpPr>
            <p:cNvPr id="11" name="ZoneTexte 10">
              <a:extLst>
                <a:ext uri="{FF2B5EF4-FFF2-40B4-BE49-F238E27FC236}">
                  <a16:creationId xmlns:a16="http://schemas.microsoft.com/office/drawing/2014/main" id="{D0CFA617-2FD0-2768-2FE3-254A53EE3942}"/>
                </a:ext>
              </a:extLst>
            </p:cNvPr>
            <p:cNvSpPr txBox="1"/>
            <p:nvPr/>
          </p:nvSpPr>
          <p:spPr>
            <a:xfrm>
              <a:off x="2979672" y="6236897"/>
              <a:ext cx="880369" cy="338554"/>
            </a:xfrm>
            <a:prstGeom prst="rect">
              <a:avLst/>
            </a:prstGeom>
            <a:noFill/>
          </p:spPr>
          <p:txBody>
            <a:bodyPr wrap="none" rtlCol="0">
              <a:spAutoFit/>
            </a:bodyPr>
            <a:lstStyle/>
            <a:p>
              <a:r>
                <a:rPr lang="fr-CA" sz="1600"/>
                <a:t>valeurs</a:t>
              </a:r>
            </a:p>
          </p:txBody>
        </p:sp>
        <p:sp>
          <p:nvSpPr>
            <p:cNvPr id="12" name="Ellipse 11">
              <a:extLst>
                <a:ext uri="{FF2B5EF4-FFF2-40B4-BE49-F238E27FC236}">
                  <a16:creationId xmlns:a16="http://schemas.microsoft.com/office/drawing/2014/main" id="{2A71CA06-C259-DFA3-AB7D-EA010B266100}"/>
                </a:ext>
              </a:extLst>
            </p:cNvPr>
            <p:cNvSpPr/>
            <p:nvPr/>
          </p:nvSpPr>
          <p:spPr>
            <a:xfrm>
              <a:off x="290116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F01DE04B-577F-597B-4497-DA67D79E5F38}"/>
              </a:ext>
            </a:extLst>
          </p:cNvPr>
          <p:cNvGrpSpPr/>
          <p:nvPr/>
        </p:nvGrpSpPr>
        <p:grpSpPr>
          <a:xfrm>
            <a:off x="4136921" y="6236897"/>
            <a:ext cx="918803" cy="338554"/>
            <a:chOff x="4097246" y="6236897"/>
            <a:chExt cx="918803" cy="338554"/>
          </a:xfrm>
        </p:grpSpPr>
        <p:sp>
          <p:nvSpPr>
            <p:cNvPr id="14" name="ZoneTexte 13">
              <a:extLst>
                <a:ext uri="{FF2B5EF4-FFF2-40B4-BE49-F238E27FC236}">
                  <a16:creationId xmlns:a16="http://schemas.microsoft.com/office/drawing/2014/main" id="{5CFFD0DA-6151-3F74-64E7-BEA5DEB2D6A7}"/>
                </a:ext>
              </a:extLst>
            </p:cNvPr>
            <p:cNvSpPr txBox="1"/>
            <p:nvPr/>
          </p:nvSpPr>
          <p:spPr>
            <a:xfrm>
              <a:off x="4175754" y="6236897"/>
              <a:ext cx="840295" cy="338554"/>
            </a:xfrm>
            <a:prstGeom prst="rect">
              <a:avLst/>
            </a:prstGeom>
            <a:noFill/>
          </p:spPr>
          <p:txBody>
            <a:bodyPr wrap="none" rtlCol="0">
              <a:spAutoFit/>
            </a:bodyPr>
            <a:lstStyle/>
            <a:p>
              <a:r>
                <a:rPr lang="fr-CA" sz="1600">
                  <a:solidFill>
                    <a:schemeClr val="tx2">
                      <a:lumMod val="50000"/>
                    </a:schemeClr>
                  </a:solidFill>
                </a:rPr>
                <a:t>enjeux</a:t>
              </a:r>
            </a:p>
          </p:txBody>
        </p:sp>
        <p:sp>
          <p:nvSpPr>
            <p:cNvPr id="15" name="Ellipse 14">
              <a:extLst>
                <a:ext uri="{FF2B5EF4-FFF2-40B4-BE49-F238E27FC236}">
                  <a16:creationId xmlns:a16="http://schemas.microsoft.com/office/drawing/2014/main" id="{39B663D9-8A27-5C37-A57C-CDA7B20EB8AD}"/>
                </a:ext>
              </a:extLst>
            </p:cNvPr>
            <p:cNvSpPr/>
            <p:nvPr/>
          </p:nvSpPr>
          <p:spPr>
            <a:xfrm>
              <a:off x="4097246"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7B6D6C4E-0F06-2251-8804-96A4F56C39D1}"/>
              </a:ext>
            </a:extLst>
          </p:cNvPr>
          <p:cNvGrpSpPr/>
          <p:nvPr/>
        </p:nvGrpSpPr>
        <p:grpSpPr>
          <a:xfrm>
            <a:off x="5253254" y="6236897"/>
            <a:ext cx="1418940" cy="338554"/>
            <a:chOff x="5253254" y="6236897"/>
            <a:chExt cx="1418940" cy="338554"/>
          </a:xfrm>
        </p:grpSpPr>
        <p:sp>
          <p:nvSpPr>
            <p:cNvPr id="17" name="ZoneTexte 16">
              <a:extLst>
                <a:ext uri="{FF2B5EF4-FFF2-40B4-BE49-F238E27FC236}">
                  <a16:creationId xmlns:a16="http://schemas.microsoft.com/office/drawing/2014/main" id="{0C522FC0-7A6A-7A5B-C080-24FF2E599E90}"/>
                </a:ext>
              </a:extLst>
            </p:cNvPr>
            <p:cNvSpPr txBox="1"/>
            <p:nvPr/>
          </p:nvSpPr>
          <p:spPr>
            <a:xfrm>
              <a:off x="5331762" y="6236897"/>
              <a:ext cx="1340432" cy="338554"/>
            </a:xfrm>
            <a:prstGeom prst="rect">
              <a:avLst/>
            </a:prstGeom>
            <a:noFill/>
          </p:spPr>
          <p:txBody>
            <a:bodyPr wrap="none" rtlCol="0">
              <a:spAutoFit/>
            </a:bodyPr>
            <a:lstStyle/>
            <a:p>
              <a:r>
                <a:rPr lang="fr-CA" sz="1600" u="sng" dirty="0">
                  <a:hlinkClick r:id="rId3" action="ppaction://hlinksldjump">
                    <a:extLst>
                      <a:ext uri="{A12FA001-AC4F-418D-AE19-62706E023703}">
                        <ahyp:hlinkClr xmlns:ahyp="http://schemas.microsoft.com/office/drawing/2018/hyperlinkcolor" val="tx"/>
                      </a:ext>
                    </a:extLst>
                  </a:hlinkClick>
                </a:rPr>
                <a:t>orientations</a:t>
              </a:r>
              <a:endParaRPr lang="fr-CA" sz="1600" u="sng" dirty="0"/>
            </a:p>
          </p:txBody>
        </p:sp>
        <p:sp>
          <p:nvSpPr>
            <p:cNvPr id="18" name="Ellipse 17">
              <a:extLst>
                <a:ext uri="{FF2B5EF4-FFF2-40B4-BE49-F238E27FC236}">
                  <a16:creationId xmlns:a16="http://schemas.microsoft.com/office/drawing/2014/main" id="{4BEEC038-A156-4F6D-5437-6E1EF7FA38FF}"/>
                </a:ext>
              </a:extLst>
            </p:cNvPr>
            <p:cNvSpPr/>
            <p:nvPr/>
          </p:nvSpPr>
          <p:spPr>
            <a:xfrm>
              <a:off x="525325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9" name="Ellipse 18">
            <a:extLst>
              <a:ext uri="{FF2B5EF4-FFF2-40B4-BE49-F238E27FC236}">
                <a16:creationId xmlns:a16="http://schemas.microsoft.com/office/drawing/2014/main" id="{054E5299-09F1-B92C-0D02-B9B34664AC73}"/>
              </a:ext>
            </a:extLst>
          </p:cNvPr>
          <p:cNvSpPr/>
          <p:nvPr/>
        </p:nvSpPr>
        <p:spPr>
          <a:xfrm>
            <a:off x="2980182" y="6328536"/>
            <a:ext cx="157017" cy="15527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318897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FC0104-BBE5-ABBF-9FA2-4D7EA40D73C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098DC39-6B7E-97AD-C497-61523E32E28A}"/>
              </a:ext>
            </a:extLst>
          </p:cNvPr>
          <p:cNvSpPr txBox="1"/>
          <p:nvPr/>
        </p:nvSpPr>
        <p:spPr>
          <a:xfrm>
            <a:off x="257175" y="1480421"/>
            <a:ext cx="11677650" cy="3897157"/>
          </a:xfrm>
          <a:prstGeom prst="rect">
            <a:avLst/>
          </a:prstGeom>
          <a:noFill/>
        </p:spPr>
        <p:txBody>
          <a:bodyPr wrap="square" rtlCol="0">
            <a:spAutoFit/>
          </a:bodyPr>
          <a:lstStyle/>
          <a:p>
            <a:pPr marL="444500" algn="just">
              <a:lnSpc>
                <a:spcPct val="150000"/>
              </a:lnSpc>
              <a:spcAft>
                <a:spcPts val="850"/>
              </a:spcAft>
            </a:pPr>
            <a:r>
              <a:rPr lang="fr-CA" sz="1800" b="1" kern="1800">
                <a:effectLst/>
                <a:latin typeface="Arial" panose="020B0604020202020204" pitchFamily="34" charset="0"/>
                <a:ea typeface="Times New Roman" panose="02020603050405020304" pitchFamily="18" charset="0"/>
              </a:rPr>
              <a:t>Le positionnement du CSP est clair</a:t>
            </a:r>
            <a:r>
              <a:rPr lang="fr-CA" sz="1800" kern="1800">
                <a:effectLst/>
                <a:latin typeface="Arial" panose="020B0604020202020204" pitchFamily="34" charset="0"/>
                <a:ea typeface="Times New Roman" panose="02020603050405020304" pitchFamily="18" charset="0"/>
              </a:rPr>
              <a:t>.  Il se présente comme un </a:t>
            </a:r>
            <a:r>
              <a:rPr lang="fr-CA" sz="1800" b="1" kern="1800">
                <a:effectLst/>
                <a:latin typeface="Arial" panose="020B0604020202020204" pitchFamily="34" charset="0"/>
                <a:ea typeface="Times New Roman" panose="02020603050405020304" pitchFamily="18" charset="0"/>
              </a:rPr>
              <a:t>carrefour</a:t>
            </a:r>
            <a:r>
              <a:rPr lang="fr-CA" sz="1800" kern="1800">
                <a:effectLst/>
                <a:latin typeface="Arial" panose="020B0604020202020204" pitchFamily="34" charset="0"/>
                <a:ea typeface="Times New Roman" panose="02020603050405020304" pitchFamily="18" charset="0"/>
              </a:rPr>
              <a:t> </a:t>
            </a:r>
            <a:r>
              <a:rPr lang="fr-CA" sz="1800" b="1" kern="1800">
                <a:effectLst/>
                <a:latin typeface="Arial" panose="020B0604020202020204" pitchFamily="34" charset="0"/>
                <a:ea typeface="Times New Roman" panose="02020603050405020304" pitchFamily="18" charset="0"/>
              </a:rPr>
              <a:t>de transformation sociale</a:t>
            </a:r>
            <a:r>
              <a:rPr lang="fr-CA" sz="1800" kern="1800">
                <a:effectLst/>
                <a:latin typeface="Arial" panose="020B0604020202020204" pitchFamily="34" charset="0"/>
                <a:ea typeface="Times New Roman" panose="02020603050405020304" pitchFamily="18" charset="0"/>
              </a:rPr>
              <a:t>, un </a:t>
            </a:r>
            <a:r>
              <a:rPr lang="fr-CA" sz="1800" b="1" kern="1800">
                <a:effectLst/>
                <a:latin typeface="Arial" panose="020B0604020202020204" pitchFamily="34" charset="0"/>
                <a:ea typeface="Times New Roman" panose="02020603050405020304" pitchFamily="18" charset="0"/>
              </a:rPr>
              <a:t>lieu</a:t>
            </a:r>
            <a:r>
              <a:rPr lang="fr-CA" sz="1800" kern="1800">
                <a:effectLst/>
                <a:latin typeface="Arial" panose="020B0604020202020204" pitchFamily="34" charset="0"/>
                <a:ea typeface="Times New Roman" panose="02020603050405020304" pitchFamily="18" charset="0"/>
              </a:rPr>
              <a:t> </a:t>
            </a:r>
            <a:r>
              <a:rPr lang="fr-CA" sz="1800" b="1" kern="1800">
                <a:effectLst/>
                <a:latin typeface="Arial" panose="020B0604020202020204" pitchFamily="34" charset="0"/>
                <a:ea typeface="Times New Roman" panose="02020603050405020304" pitchFamily="18" charset="0"/>
              </a:rPr>
              <a:t>pertinent et exceptionnel </a:t>
            </a:r>
            <a:r>
              <a:rPr lang="fr-CA" sz="1800" kern="1800">
                <a:effectLst/>
                <a:latin typeface="Arial" panose="020B0604020202020204" pitchFamily="34" charset="0"/>
                <a:ea typeface="Times New Roman" panose="02020603050405020304" pitchFamily="18" charset="0"/>
              </a:rPr>
              <a:t>situé dans un </a:t>
            </a:r>
            <a:r>
              <a:rPr lang="fr-CA" sz="1800" b="1" kern="1800">
                <a:effectLst/>
                <a:latin typeface="Arial" panose="020B0604020202020204" pitchFamily="34" charset="0"/>
                <a:ea typeface="Times New Roman" panose="02020603050405020304" pitchFamily="18" charset="0"/>
              </a:rPr>
              <a:t>emplacement stratégique</a:t>
            </a:r>
            <a:r>
              <a:rPr lang="fr-CA" sz="1800" kern="1800">
                <a:effectLst/>
                <a:latin typeface="Arial" panose="020B0604020202020204" pitchFamily="34" charset="0"/>
                <a:ea typeface="Times New Roman" panose="02020603050405020304" pitchFamily="18" charset="0"/>
              </a:rPr>
              <a:t>.  Il porte une </a:t>
            </a:r>
            <a:r>
              <a:rPr lang="fr-CA" sz="1800" b="1" kern="1800">
                <a:effectLst/>
                <a:latin typeface="Arial" panose="020B0604020202020204" pitchFamily="34" charset="0"/>
                <a:ea typeface="Times New Roman" panose="02020603050405020304" pitchFamily="18" charset="0"/>
              </a:rPr>
              <a:t>histoire riche </a:t>
            </a:r>
            <a:r>
              <a:rPr lang="fr-CA" sz="1800" kern="1800">
                <a:effectLst/>
                <a:latin typeface="Arial" panose="020B0604020202020204" pitchFamily="34" charset="0"/>
                <a:ea typeface="Times New Roman" panose="02020603050405020304" pitchFamily="18" charset="0"/>
              </a:rPr>
              <a:t>auprès des </a:t>
            </a:r>
            <a:r>
              <a:rPr lang="fr-CA" sz="1800" b="1" kern="1800">
                <a:effectLst/>
                <a:latin typeface="Arial" panose="020B0604020202020204" pitchFamily="34" charset="0"/>
                <a:ea typeface="Times New Roman" panose="02020603050405020304" pitchFamily="18" charset="0"/>
              </a:rPr>
              <a:t>gens en quête de sens et des organismes communautaires </a:t>
            </a:r>
            <a:r>
              <a:rPr lang="fr-CA" sz="1800" kern="1800">
                <a:effectLst/>
                <a:latin typeface="Arial" panose="020B0604020202020204" pitchFamily="34" charset="0"/>
                <a:ea typeface="Times New Roman" panose="02020603050405020304" pitchFamily="18" charset="0"/>
              </a:rPr>
              <a:t>à travers le Québec </a:t>
            </a:r>
            <a:r>
              <a:rPr lang="fr-CA" sz="1800" b="1" kern="1800">
                <a:effectLst/>
                <a:latin typeface="Arial" panose="020B0604020202020204" pitchFamily="34" charset="0"/>
                <a:ea typeface="Times New Roman" panose="02020603050405020304" pitchFamily="18" charset="0"/>
              </a:rPr>
              <a:t>depuis 1973</a:t>
            </a:r>
            <a:r>
              <a:rPr lang="fr-CA" sz="1800" kern="1800">
                <a:effectLst/>
                <a:latin typeface="Arial" panose="020B0604020202020204" pitchFamily="34" charset="0"/>
                <a:ea typeface="Times New Roman" panose="02020603050405020304" pitchFamily="18" charset="0"/>
              </a:rPr>
              <a:t>.  Son </a:t>
            </a:r>
            <a:r>
              <a:rPr lang="fr-CA" sz="1800" b="1" kern="1800">
                <a:effectLst/>
                <a:latin typeface="Arial" panose="020B0604020202020204" pitchFamily="34" charset="0"/>
                <a:ea typeface="Times New Roman" panose="02020603050405020304" pitchFamily="18" charset="0"/>
              </a:rPr>
              <a:t>cadre de référence culturel</a:t>
            </a:r>
            <a:r>
              <a:rPr lang="fr-CA" sz="1800" kern="1800">
                <a:effectLst/>
                <a:latin typeface="Arial" panose="020B0604020202020204" pitchFamily="34" charset="0"/>
                <a:ea typeface="Times New Roman" panose="02020603050405020304" pitchFamily="18" charset="0"/>
              </a:rPr>
              <a:t> repose sur quatre grandes dimensions (</a:t>
            </a:r>
            <a:r>
              <a:rPr lang="fr-CA" sz="1800" b="1" kern="1800">
                <a:effectLst/>
                <a:latin typeface="Arial" panose="020B0604020202020204" pitchFamily="34" charset="0"/>
                <a:ea typeface="Times New Roman" panose="02020603050405020304" pitchFamily="18" charset="0"/>
              </a:rPr>
              <a:t>sociale, psychologique, spirituelle et physique</a:t>
            </a:r>
            <a:r>
              <a:rPr lang="fr-CA" sz="1800" kern="1800">
                <a:effectLst/>
                <a:latin typeface="Arial" panose="020B0604020202020204" pitchFamily="34" charset="0"/>
                <a:ea typeface="Times New Roman" panose="02020603050405020304" pitchFamily="18" charset="0"/>
              </a:rPr>
              <a:t>) et son approche, qui repose sur </a:t>
            </a:r>
            <a:r>
              <a:rPr lang="fr-CA" sz="1800" b="1" kern="1800">
                <a:effectLst/>
                <a:latin typeface="Arial" panose="020B0604020202020204" pitchFamily="34" charset="0"/>
                <a:ea typeface="Times New Roman" panose="02020603050405020304" pitchFamily="18" charset="0"/>
              </a:rPr>
              <a:t>l’éducation populaire, </a:t>
            </a:r>
            <a:r>
              <a:rPr lang="fr-CA" sz="1800" kern="1800">
                <a:effectLst/>
                <a:latin typeface="Arial" panose="020B0604020202020204" pitchFamily="34" charset="0"/>
                <a:ea typeface="Times New Roman" panose="02020603050405020304" pitchFamily="18" charset="0"/>
              </a:rPr>
              <a:t>est solide, claire et partagée.  </a:t>
            </a:r>
          </a:p>
          <a:p>
            <a:pPr marL="444500" algn="just">
              <a:lnSpc>
                <a:spcPct val="150000"/>
              </a:lnSpc>
              <a:spcAft>
                <a:spcPts val="850"/>
              </a:spcAft>
            </a:pPr>
            <a:r>
              <a:rPr lang="fr-CA" sz="1800" kern="1800">
                <a:effectLst/>
                <a:latin typeface="Arial" panose="020B0604020202020204" pitchFamily="34" charset="0"/>
                <a:ea typeface="Times New Roman" panose="02020603050405020304" pitchFamily="18" charset="0"/>
              </a:rPr>
              <a:t>Il offre des services et une </a:t>
            </a:r>
            <a:r>
              <a:rPr lang="fr-CA" sz="1800" b="1" kern="1800">
                <a:effectLst/>
                <a:latin typeface="Arial" panose="020B0604020202020204" pitchFamily="34" charset="0"/>
                <a:ea typeface="Times New Roman" panose="02020603050405020304" pitchFamily="18" charset="0"/>
              </a:rPr>
              <a:t>programmation d’activités annuelle fidèle à sa mission</a:t>
            </a:r>
            <a:r>
              <a:rPr lang="fr-CA" sz="1800" kern="1800">
                <a:effectLst/>
                <a:latin typeface="Arial" panose="020B0604020202020204" pitchFamily="34" charset="0"/>
                <a:ea typeface="Times New Roman" panose="02020603050405020304" pitchFamily="18" charset="0"/>
              </a:rPr>
              <a:t>. Porté par des valeurs </a:t>
            </a:r>
            <a:r>
              <a:rPr lang="fr-CA" sz="1800" b="1" kern="1800">
                <a:effectLst/>
                <a:latin typeface="Arial" panose="020B0604020202020204" pitchFamily="34" charset="0"/>
                <a:ea typeface="Times New Roman" panose="02020603050405020304" pitchFamily="18" charset="0"/>
              </a:rPr>
              <a:t>humanistes et universelles </a:t>
            </a:r>
            <a:r>
              <a:rPr lang="fr-CA" sz="1800" kern="1800">
                <a:effectLst/>
                <a:latin typeface="Arial" panose="020B0604020202020204" pitchFamily="34" charset="0"/>
                <a:ea typeface="Times New Roman" panose="02020603050405020304" pitchFamily="18" charset="0"/>
              </a:rPr>
              <a:t>depuis sa fondation, le CSP compte sur une </a:t>
            </a:r>
            <a:r>
              <a:rPr lang="fr-CA" sz="1800" b="1" kern="1800">
                <a:effectLst/>
                <a:latin typeface="Arial" panose="020B0604020202020204" pitchFamily="34" charset="0"/>
                <a:ea typeface="Times New Roman" panose="02020603050405020304" pitchFamily="18" charset="0"/>
              </a:rPr>
              <a:t>équipe qui se renouvelle, engagée</a:t>
            </a:r>
            <a:r>
              <a:rPr lang="fr-CA" b="1" kern="1800">
                <a:latin typeface="Arial" panose="020B0604020202020204" pitchFamily="34" charset="0"/>
                <a:ea typeface="Times New Roman" panose="02020603050405020304" pitchFamily="18" charset="0"/>
              </a:rPr>
              <a:t> et</a:t>
            </a:r>
            <a:r>
              <a:rPr lang="fr-CA" sz="1800" kern="1800">
                <a:effectLst/>
                <a:latin typeface="Arial" panose="020B0604020202020204" pitchFamily="34" charset="0"/>
                <a:ea typeface="Times New Roman" panose="02020603050405020304" pitchFamily="18" charset="0"/>
              </a:rPr>
              <a:t> </a:t>
            </a:r>
            <a:r>
              <a:rPr lang="fr-CA" sz="1800" b="1" kern="1800">
                <a:effectLst/>
                <a:latin typeface="Arial" panose="020B0604020202020204" pitchFamily="34" charset="0"/>
                <a:ea typeface="Times New Roman" panose="02020603050405020304" pitchFamily="18" charset="0"/>
              </a:rPr>
              <a:t>accueillante</a:t>
            </a:r>
            <a:r>
              <a:rPr lang="fr-CA" sz="1800" kern="1800">
                <a:effectLst/>
                <a:latin typeface="Arial" panose="020B0604020202020204" pitchFamily="34" charset="0"/>
                <a:ea typeface="Times New Roman" panose="02020603050405020304" pitchFamily="18" charset="0"/>
              </a:rPr>
              <a:t> qui </a:t>
            </a:r>
            <a:r>
              <a:rPr lang="fr-CA" sz="1800" b="1" kern="1800">
                <a:effectLst/>
                <a:latin typeface="Arial" panose="020B0604020202020204" pitchFamily="34" charset="0"/>
                <a:ea typeface="Times New Roman" panose="02020603050405020304" pitchFamily="18" charset="0"/>
              </a:rPr>
              <a:t>accompagne</a:t>
            </a:r>
            <a:r>
              <a:rPr lang="fr-CA" sz="1800" kern="1800">
                <a:effectLst/>
                <a:latin typeface="Arial" panose="020B0604020202020204" pitchFamily="34" charset="0"/>
                <a:ea typeface="Times New Roman" panose="02020603050405020304" pitchFamily="18" charset="0"/>
              </a:rPr>
              <a:t>, </a:t>
            </a:r>
            <a:r>
              <a:rPr lang="fr-CA" sz="1800" b="1" kern="1800">
                <a:effectLst/>
                <a:latin typeface="Arial" panose="020B0604020202020204" pitchFamily="34" charset="0"/>
                <a:ea typeface="Times New Roman" panose="02020603050405020304" pitchFamily="18" charset="0"/>
              </a:rPr>
              <a:t>forme et soutient</a:t>
            </a:r>
            <a:r>
              <a:rPr lang="fr-CA" sz="1800" kern="1800">
                <a:effectLst/>
                <a:latin typeface="Arial" panose="020B0604020202020204" pitchFamily="34" charset="0"/>
                <a:ea typeface="Times New Roman" panose="02020603050405020304" pitchFamily="18" charset="0"/>
              </a:rPr>
              <a:t> les personnes et les groupes communautaires selon leurs besoins et leurs aspirations.</a:t>
            </a:r>
            <a:endParaRPr lang="en-CA" sz="1800">
              <a:effectLst/>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E6A48A4C-B300-8FFB-EA6E-1DE21E2D007C}"/>
              </a:ext>
            </a:extLst>
          </p:cNvPr>
          <p:cNvSpPr txBox="1"/>
          <p:nvPr/>
        </p:nvSpPr>
        <p:spPr>
          <a:xfrm>
            <a:off x="4204299" y="380280"/>
            <a:ext cx="3783407"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CONTEXTE ET ENJEUX</a:t>
            </a:r>
          </a:p>
        </p:txBody>
      </p:sp>
      <p:grpSp>
        <p:nvGrpSpPr>
          <p:cNvPr id="3" name="Groupe 2">
            <a:extLst>
              <a:ext uri="{FF2B5EF4-FFF2-40B4-BE49-F238E27FC236}">
                <a16:creationId xmlns:a16="http://schemas.microsoft.com/office/drawing/2014/main" id="{718AC092-86CB-6995-F1D1-76EC4786C540}"/>
              </a:ext>
            </a:extLst>
          </p:cNvPr>
          <p:cNvGrpSpPr/>
          <p:nvPr/>
        </p:nvGrpSpPr>
        <p:grpSpPr>
          <a:xfrm>
            <a:off x="826394" y="6236897"/>
            <a:ext cx="958877" cy="338554"/>
            <a:chOff x="826394" y="6236897"/>
            <a:chExt cx="958877" cy="338554"/>
          </a:xfrm>
        </p:grpSpPr>
        <p:sp>
          <p:nvSpPr>
            <p:cNvPr id="5" name="ZoneTexte 4">
              <a:extLst>
                <a:ext uri="{FF2B5EF4-FFF2-40B4-BE49-F238E27FC236}">
                  <a16:creationId xmlns:a16="http://schemas.microsoft.com/office/drawing/2014/main" id="{E64FCB6D-78FC-408E-8DE6-538C97DE1CE7}"/>
                </a:ext>
              </a:extLst>
            </p:cNvPr>
            <p:cNvSpPr txBox="1"/>
            <p:nvPr/>
          </p:nvSpPr>
          <p:spPr>
            <a:xfrm>
              <a:off x="904902" y="6236897"/>
              <a:ext cx="880369" cy="338554"/>
            </a:xfrm>
            <a:prstGeom prst="rect">
              <a:avLst/>
            </a:prstGeom>
            <a:noFill/>
          </p:spPr>
          <p:txBody>
            <a:bodyPr wrap="none" rtlCol="0">
              <a:spAutoFit/>
            </a:bodyPr>
            <a:lstStyle/>
            <a:p>
              <a:r>
                <a:rPr lang="fr-CA" sz="1600">
                  <a:solidFill>
                    <a:schemeClr val="tx2">
                      <a:lumMod val="50000"/>
                    </a:schemeClr>
                  </a:solidFill>
                </a:rPr>
                <a:t>mission</a:t>
              </a:r>
            </a:p>
          </p:txBody>
        </p:sp>
        <p:sp>
          <p:nvSpPr>
            <p:cNvPr id="6" name="Ellipse 5">
              <a:extLst>
                <a:ext uri="{FF2B5EF4-FFF2-40B4-BE49-F238E27FC236}">
                  <a16:creationId xmlns:a16="http://schemas.microsoft.com/office/drawing/2014/main" id="{143220F4-93BA-ECF4-573A-705988807EE2}"/>
                </a:ext>
              </a:extLst>
            </p:cNvPr>
            <p:cNvSpPr/>
            <p:nvPr/>
          </p:nvSpPr>
          <p:spPr>
            <a:xfrm>
              <a:off x="82639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 name="Groupe 6">
            <a:extLst>
              <a:ext uri="{FF2B5EF4-FFF2-40B4-BE49-F238E27FC236}">
                <a16:creationId xmlns:a16="http://schemas.microsoft.com/office/drawing/2014/main" id="{71CCF73A-5BF2-13CD-7818-6A8E27503FFE}"/>
              </a:ext>
            </a:extLst>
          </p:cNvPr>
          <p:cNvGrpSpPr/>
          <p:nvPr/>
        </p:nvGrpSpPr>
        <p:grpSpPr>
          <a:xfrm>
            <a:off x="1982802" y="6236897"/>
            <a:ext cx="800180" cy="338554"/>
            <a:chOff x="1863779" y="6236897"/>
            <a:chExt cx="800180" cy="338554"/>
          </a:xfrm>
        </p:grpSpPr>
        <p:sp>
          <p:nvSpPr>
            <p:cNvPr id="8" name="ZoneTexte 7">
              <a:extLst>
                <a:ext uri="{FF2B5EF4-FFF2-40B4-BE49-F238E27FC236}">
                  <a16:creationId xmlns:a16="http://schemas.microsoft.com/office/drawing/2014/main" id="{EA62F16A-9F4C-C637-EB0C-8041F0E26697}"/>
                </a:ext>
              </a:extLst>
            </p:cNvPr>
            <p:cNvSpPr txBox="1"/>
            <p:nvPr/>
          </p:nvSpPr>
          <p:spPr>
            <a:xfrm>
              <a:off x="1942287" y="6236897"/>
              <a:ext cx="721672" cy="338554"/>
            </a:xfrm>
            <a:prstGeom prst="rect">
              <a:avLst/>
            </a:prstGeom>
            <a:noFill/>
          </p:spPr>
          <p:txBody>
            <a:bodyPr wrap="none" rtlCol="0">
              <a:spAutoFit/>
            </a:bodyPr>
            <a:lstStyle/>
            <a:p>
              <a:r>
                <a:rPr lang="fr-CA" sz="1600">
                  <a:solidFill>
                    <a:schemeClr val="tx2">
                      <a:lumMod val="50000"/>
                    </a:schemeClr>
                  </a:solidFill>
                </a:rPr>
                <a:t>vision</a:t>
              </a:r>
            </a:p>
          </p:txBody>
        </p:sp>
        <p:sp>
          <p:nvSpPr>
            <p:cNvPr id="9" name="Ellipse 8">
              <a:extLst>
                <a:ext uri="{FF2B5EF4-FFF2-40B4-BE49-F238E27FC236}">
                  <a16:creationId xmlns:a16="http://schemas.microsoft.com/office/drawing/2014/main" id="{22309570-2A66-D4B9-49F0-3B406F858E2C}"/>
                </a:ext>
              </a:extLst>
            </p:cNvPr>
            <p:cNvSpPr/>
            <p:nvPr/>
          </p:nvSpPr>
          <p:spPr>
            <a:xfrm>
              <a:off x="1863779"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1682A28F-F489-E1F3-0603-ECA406E0AA8E}"/>
              </a:ext>
            </a:extLst>
          </p:cNvPr>
          <p:cNvGrpSpPr/>
          <p:nvPr/>
        </p:nvGrpSpPr>
        <p:grpSpPr>
          <a:xfrm>
            <a:off x="2980513" y="6236897"/>
            <a:ext cx="958877" cy="338554"/>
            <a:chOff x="2901164" y="6236897"/>
            <a:chExt cx="958877" cy="338554"/>
          </a:xfrm>
        </p:grpSpPr>
        <p:sp>
          <p:nvSpPr>
            <p:cNvPr id="11" name="ZoneTexte 10">
              <a:extLst>
                <a:ext uri="{FF2B5EF4-FFF2-40B4-BE49-F238E27FC236}">
                  <a16:creationId xmlns:a16="http://schemas.microsoft.com/office/drawing/2014/main" id="{16E24561-3FA5-1565-9847-A3459DE6AB23}"/>
                </a:ext>
              </a:extLst>
            </p:cNvPr>
            <p:cNvSpPr txBox="1"/>
            <p:nvPr/>
          </p:nvSpPr>
          <p:spPr>
            <a:xfrm>
              <a:off x="2979672" y="6236897"/>
              <a:ext cx="880369" cy="338554"/>
            </a:xfrm>
            <a:prstGeom prst="rect">
              <a:avLst/>
            </a:prstGeom>
            <a:noFill/>
          </p:spPr>
          <p:txBody>
            <a:bodyPr wrap="none" rtlCol="0">
              <a:spAutoFit/>
            </a:bodyPr>
            <a:lstStyle/>
            <a:p>
              <a:r>
                <a:rPr lang="fr-CA" sz="1600">
                  <a:solidFill>
                    <a:schemeClr val="tx2">
                      <a:lumMod val="50000"/>
                    </a:schemeClr>
                  </a:solidFill>
                </a:rPr>
                <a:t>valeurs</a:t>
              </a:r>
            </a:p>
          </p:txBody>
        </p:sp>
        <p:sp>
          <p:nvSpPr>
            <p:cNvPr id="12" name="Ellipse 11">
              <a:extLst>
                <a:ext uri="{FF2B5EF4-FFF2-40B4-BE49-F238E27FC236}">
                  <a16:creationId xmlns:a16="http://schemas.microsoft.com/office/drawing/2014/main" id="{F4C2FF6D-28DE-11A1-3353-808278770AC8}"/>
                </a:ext>
              </a:extLst>
            </p:cNvPr>
            <p:cNvSpPr/>
            <p:nvPr/>
          </p:nvSpPr>
          <p:spPr>
            <a:xfrm>
              <a:off x="290116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52CE1DD8-39F6-3AB6-665B-00921DE549F9}"/>
              </a:ext>
            </a:extLst>
          </p:cNvPr>
          <p:cNvGrpSpPr/>
          <p:nvPr/>
        </p:nvGrpSpPr>
        <p:grpSpPr>
          <a:xfrm>
            <a:off x="4136921" y="6236897"/>
            <a:ext cx="918803" cy="338554"/>
            <a:chOff x="4097246" y="6236897"/>
            <a:chExt cx="918803" cy="338554"/>
          </a:xfrm>
        </p:grpSpPr>
        <p:sp>
          <p:nvSpPr>
            <p:cNvPr id="14" name="ZoneTexte 13">
              <a:extLst>
                <a:ext uri="{FF2B5EF4-FFF2-40B4-BE49-F238E27FC236}">
                  <a16:creationId xmlns:a16="http://schemas.microsoft.com/office/drawing/2014/main" id="{612DE019-DD7C-9941-FE77-2D5E9744F7EE}"/>
                </a:ext>
              </a:extLst>
            </p:cNvPr>
            <p:cNvSpPr txBox="1"/>
            <p:nvPr/>
          </p:nvSpPr>
          <p:spPr>
            <a:xfrm>
              <a:off x="4175754" y="6236897"/>
              <a:ext cx="840295" cy="338554"/>
            </a:xfrm>
            <a:prstGeom prst="rect">
              <a:avLst/>
            </a:prstGeom>
            <a:noFill/>
          </p:spPr>
          <p:txBody>
            <a:bodyPr wrap="none" rtlCol="0">
              <a:spAutoFit/>
            </a:bodyPr>
            <a:lstStyle/>
            <a:p>
              <a:r>
                <a:rPr lang="fr-CA" sz="1600"/>
                <a:t>enjeux</a:t>
              </a:r>
            </a:p>
          </p:txBody>
        </p:sp>
        <p:sp>
          <p:nvSpPr>
            <p:cNvPr id="15" name="Ellipse 14">
              <a:extLst>
                <a:ext uri="{FF2B5EF4-FFF2-40B4-BE49-F238E27FC236}">
                  <a16:creationId xmlns:a16="http://schemas.microsoft.com/office/drawing/2014/main" id="{FE1AB74A-9C6A-122D-3694-E3486AE58258}"/>
                </a:ext>
              </a:extLst>
            </p:cNvPr>
            <p:cNvSpPr/>
            <p:nvPr/>
          </p:nvSpPr>
          <p:spPr>
            <a:xfrm>
              <a:off x="4097246"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8977DD2B-2E34-EFB8-F217-B3EB2E9C7BD2}"/>
              </a:ext>
            </a:extLst>
          </p:cNvPr>
          <p:cNvGrpSpPr/>
          <p:nvPr/>
        </p:nvGrpSpPr>
        <p:grpSpPr>
          <a:xfrm>
            <a:off x="5253254" y="6236897"/>
            <a:ext cx="1418940" cy="338554"/>
            <a:chOff x="5253254" y="6236897"/>
            <a:chExt cx="1418940" cy="338554"/>
          </a:xfrm>
        </p:grpSpPr>
        <p:sp>
          <p:nvSpPr>
            <p:cNvPr id="17" name="ZoneTexte 16">
              <a:extLst>
                <a:ext uri="{FF2B5EF4-FFF2-40B4-BE49-F238E27FC236}">
                  <a16:creationId xmlns:a16="http://schemas.microsoft.com/office/drawing/2014/main" id="{CD341CDA-4732-BCFA-9986-D992AFAE4B2A}"/>
                </a:ext>
              </a:extLst>
            </p:cNvPr>
            <p:cNvSpPr txBox="1"/>
            <p:nvPr/>
          </p:nvSpPr>
          <p:spPr>
            <a:xfrm>
              <a:off x="5331762" y="6236897"/>
              <a:ext cx="1340432" cy="338554"/>
            </a:xfrm>
            <a:prstGeom prst="rect">
              <a:avLst/>
            </a:prstGeom>
            <a:noFill/>
          </p:spPr>
          <p:txBody>
            <a:bodyPr wrap="none" rtlCol="0">
              <a:spAutoFit/>
            </a:bodyPr>
            <a:lstStyle/>
            <a:p>
              <a:r>
                <a:rPr lang="fr-CA" sz="1600">
                  <a:solidFill>
                    <a:schemeClr val="tx2">
                      <a:lumMod val="50000"/>
                    </a:schemeClr>
                  </a:solidFill>
                </a:rPr>
                <a:t>orientations</a:t>
              </a:r>
            </a:p>
          </p:txBody>
        </p:sp>
        <p:sp>
          <p:nvSpPr>
            <p:cNvPr id="18" name="Ellipse 17">
              <a:extLst>
                <a:ext uri="{FF2B5EF4-FFF2-40B4-BE49-F238E27FC236}">
                  <a16:creationId xmlns:a16="http://schemas.microsoft.com/office/drawing/2014/main" id="{272499AB-4960-66ED-8040-7F6229708EA9}"/>
                </a:ext>
              </a:extLst>
            </p:cNvPr>
            <p:cNvSpPr/>
            <p:nvPr/>
          </p:nvSpPr>
          <p:spPr>
            <a:xfrm>
              <a:off x="525325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9" name="Ellipse 18">
            <a:extLst>
              <a:ext uri="{FF2B5EF4-FFF2-40B4-BE49-F238E27FC236}">
                <a16:creationId xmlns:a16="http://schemas.microsoft.com/office/drawing/2014/main" id="{97A8CDFB-67D5-BDE9-2CA3-0EBD20BE0339}"/>
              </a:ext>
            </a:extLst>
          </p:cNvPr>
          <p:cNvSpPr/>
          <p:nvPr/>
        </p:nvSpPr>
        <p:spPr>
          <a:xfrm>
            <a:off x="4125787" y="6328536"/>
            <a:ext cx="157017" cy="15527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71943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FC0104-BBE5-ABBF-9FA2-4D7EA40D73C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098DC39-6B7E-97AD-C497-61523E32E28A}"/>
              </a:ext>
            </a:extLst>
          </p:cNvPr>
          <p:cNvSpPr txBox="1"/>
          <p:nvPr/>
        </p:nvSpPr>
        <p:spPr>
          <a:xfrm>
            <a:off x="225065" y="1368052"/>
            <a:ext cx="11553825" cy="4312655"/>
          </a:xfrm>
          <a:prstGeom prst="rect">
            <a:avLst/>
          </a:prstGeom>
          <a:noFill/>
        </p:spPr>
        <p:txBody>
          <a:bodyPr wrap="square" rtlCol="0">
            <a:spAutoFit/>
          </a:bodyPr>
          <a:lstStyle/>
          <a:p>
            <a:pPr marL="444500" algn="just">
              <a:lnSpc>
                <a:spcPct val="150000"/>
              </a:lnSpc>
              <a:spcAft>
                <a:spcPts val="850"/>
              </a:spcAft>
            </a:pPr>
            <a:r>
              <a:rPr lang="fr-CA" sz="1800" kern="1800" dirty="0">
                <a:effectLst/>
                <a:latin typeface="Arial" panose="020B0604020202020204" pitchFamily="34" charset="0"/>
                <a:ea typeface="Times New Roman" panose="02020603050405020304" pitchFamily="18" charset="0"/>
              </a:rPr>
              <a:t>Après </a:t>
            </a:r>
            <a:r>
              <a:rPr lang="fr-CA" sz="1800" b="1" kern="1800" dirty="0">
                <a:effectLst/>
                <a:latin typeface="Arial" panose="020B0604020202020204" pitchFamily="34" charset="0"/>
                <a:ea typeface="Times New Roman" panose="02020603050405020304" pitchFamily="18" charset="0"/>
              </a:rPr>
              <a:t>cinquante ans d’histoire</a:t>
            </a:r>
            <a:r>
              <a:rPr lang="fr-CA" sz="1800" kern="1800" dirty="0">
                <a:effectLst/>
                <a:latin typeface="Arial" panose="020B0604020202020204" pitchFamily="34" charset="0"/>
                <a:ea typeface="Times New Roman" panose="02020603050405020304" pitchFamily="18" charset="0"/>
              </a:rPr>
              <a:t>, après avoir traversé trois ans de pandémie mondiale, la production d’un Plan marketing, d’un Plan de communication, d’un Plan d’affaires et de la signature, le 8 août 2022, d’une </a:t>
            </a:r>
            <a:r>
              <a:rPr lang="fr-CA" sz="1800" b="1" kern="1800" dirty="0">
                <a:effectLst/>
                <a:latin typeface="Arial" panose="020B0604020202020204" pitchFamily="34" charset="0"/>
                <a:ea typeface="Times New Roman" panose="02020603050405020304" pitchFamily="18" charset="0"/>
              </a:rPr>
              <a:t>emphytéose</a:t>
            </a:r>
            <a:r>
              <a:rPr lang="fr-CA" sz="1800" kern="1800" dirty="0">
                <a:effectLst/>
                <a:latin typeface="Arial" panose="020B0604020202020204" pitchFamily="34" charset="0"/>
                <a:ea typeface="Times New Roman" panose="02020603050405020304" pitchFamily="18" charset="0"/>
              </a:rPr>
              <a:t> d’une durée de 60 ans avec les Missionnaires Oblats de Marie-Immaculée, l’équipe du </a:t>
            </a:r>
            <a:r>
              <a:rPr lang="fr-CA" sz="1800" b="1" kern="1800" dirty="0">
                <a:effectLst/>
                <a:latin typeface="Arial" panose="020B0604020202020204" pitchFamily="34" charset="0"/>
                <a:ea typeface="Times New Roman" panose="02020603050405020304" pitchFamily="18" charset="0"/>
              </a:rPr>
              <a:t>CSP entreprend une étape charnière de son histoire </a:t>
            </a:r>
            <a:r>
              <a:rPr lang="fr-CA" sz="1800" kern="1800" dirty="0">
                <a:effectLst/>
                <a:latin typeface="Arial" panose="020B0604020202020204" pitchFamily="34" charset="0"/>
                <a:ea typeface="Times New Roman" panose="02020603050405020304" pitchFamily="18" charset="0"/>
              </a:rPr>
              <a:t>en mettant en œuvre le projet du </a:t>
            </a:r>
            <a:r>
              <a:rPr lang="fr-CA" sz="1800" u="sng" dirty="0">
                <a:solidFill>
                  <a:srgbClr val="0000FF"/>
                </a:solidFill>
                <a:effectLst/>
                <a:latin typeface="Arial" panose="020B0604020202020204" pitchFamily="34" charset="0"/>
                <a:ea typeface="Times New Roman" panose="02020603050405020304" pitchFamily="18" charset="0"/>
                <a:hlinkClick r:id="rId2"/>
              </a:rPr>
              <a:t>Carrefour St-Pierre</a:t>
            </a:r>
            <a:r>
              <a:rPr lang="fr-CA" sz="1800" kern="1800" dirty="0">
                <a:effectLst/>
                <a:latin typeface="Arial" panose="020B0604020202020204" pitchFamily="34" charset="0"/>
                <a:ea typeface="Times New Roman" panose="02020603050405020304" pitchFamily="18" charset="0"/>
              </a:rPr>
              <a:t> dont le premier objectif se lit aussi comme un enjeu : p</a:t>
            </a:r>
            <a:r>
              <a:rPr lang="fr-CA" sz="1800" b="1" kern="1800" dirty="0">
                <a:effectLst/>
                <a:latin typeface="Arial" panose="020B0604020202020204" pitchFamily="34" charset="0"/>
                <a:ea typeface="Times New Roman" panose="02020603050405020304" pitchFamily="18" charset="0"/>
              </a:rPr>
              <a:t>érenniser la mission sociale </a:t>
            </a:r>
            <a:r>
              <a:rPr lang="fr-CA" sz="1800" kern="1800" dirty="0">
                <a:effectLst/>
                <a:latin typeface="Arial" panose="020B0604020202020204" pitchFamily="34" charset="0"/>
                <a:ea typeface="Times New Roman" panose="02020603050405020304" pitchFamily="18" charset="0"/>
              </a:rPr>
              <a:t>du Centre St-Pierre.  </a:t>
            </a:r>
          </a:p>
          <a:p>
            <a:pPr marL="444500" algn="just">
              <a:lnSpc>
                <a:spcPct val="150000"/>
              </a:lnSpc>
              <a:spcAft>
                <a:spcPts val="850"/>
              </a:spcAft>
            </a:pPr>
            <a:r>
              <a:rPr lang="fr-CA" sz="1800" dirty="0">
                <a:effectLst/>
                <a:latin typeface="Arial" panose="020B0604020202020204" pitchFamily="34" charset="0"/>
                <a:ea typeface="Times New Roman" panose="02020603050405020304" pitchFamily="18" charset="0"/>
              </a:rPr>
              <a:t>Nous avons fait des choix dans le cadre de cette PS. Dès le départ, il a été clairement exprimé par l’équipe que nous voulions une planification OUI ambitieuse, qui nous ressemble, mais réaliste </a:t>
            </a:r>
            <a:r>
              <a:rPr lang="fr-CA" sz="1800" b="1" dirty="0">
                <a:effectLst/>
                <a:latin typeface="Arial" panose="020B0604020202020204" pitchFamily="34" charset="0"/>
                <a:ea typeface="Times New Roman" panose="02020603050405020304" pitchFamily="18" charset="0"/>
              </a:rPr>
              <a:t>qui tiendra compte de nos capacités, des enjeux et de notre contexte</a:t>
            </a:r>
            <a:r>
              <a:rPr lang="fr-CA" sz="1800" dirty="0">
                <a:effectLst/>
                <a:latin typeface="Arial" panose="020B0604020202020204" pitchFamily="34" charset="0"/>
                <a:ea typeface="Times New Roman" panose="02020603050405020304" pitchFamily="18" charset="0"/>
              </a:rPr>
              <a:t>.  En ce sens, le </a:t>
            </a:r>
            <a:r>
              <a:rPr lang="fr-CA" sz="1800" b="1" dirty="0">
                <a:effectLst/>
                <a:latin typeface="Arial" panose="020B0604020202020204" pitchFamily="34" charset="0"/>
                <a:ea typeface="Times New Roman" panose="02020603050405020304" pitchFamily="18" charset="0"/>
              </a:rPr>
              <a:t>maintien de l’équilibre</a:t>
            </a:r>
            <a:r>
              <a:rPr lang="fr-CA" sz="1800" dirty="0">
                <a:effectLst/>
                <a:latin typeface="Arial" panose="020B0604020202020204" pitchFamily="34" charset="0"/>
                <a:ea typeface="Times New Roman" panose="02020603050405020304" pitchFamily="18" charset="0"/>
              </a:rPr>
              <a:t> est un enjeu central au niveau des ressources humaines et financières de notre contexte dans un marché économique inflationniste.</a:t>
            </a:r>
            <a:endParaRPr lang="en-CA" sz="1800" dirty="0">
              <a:effectLst/>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E6A48A4C-B300-8FFB-EA6E-1DE21E2D007C}"/>
              </a:ext>
            </a:extLst>
          </p:cNvPr>
          <p:cNvSpPr txBox="1"/>
          <p:nvPr/>
        </p:nvSpPr>
        <p:spPr>
          <a:xfrm>
            <a:off x="4204299" y="380280"/>
            <a:ext cx="3783407"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CONTEXTE ET ENJEUX</a:t>
            </a:r>
          </a:p>
        </p:txBody>
      </p:sp>
      <p:grpSp>
        <p:nvGrpSpPr>
          <p:cNvPr id="3" name="Groupe 2">
            <a:extLst>
              <a:ext uri="{FF2B5EF4-FFF2-40B4-BE49-F238E27FC236}">
                <a16:creationId xmlns:a16="http://schemas.microsoft.com/office/drawing/2014/main" id="{718AC092-86CB-6995-F1D1-76EC4786C540}"/>
              </a:ext>
            </a:extLst>
          </p:cNvPr>
          <p:cNvGrpSpPr/>
          <p:nvPr/>
        </p:nvGrpSpPr>
        <p:grpSpPr>
          <a:xfrm>
            <a:off x="826394" y="6236897"/>
            <a:ext cx="958877" cy="338554"/>
            <a:chOff x="826394" y="6236897"/>
            <a:chExt cx="958877" cy="338554"/>
          </a:xfrm>
        </p:grpSpPr>
        <p:sp>
          <p:nvSpPr>
            <p:cNvPr id="5" name="ZoneTexte 4">
              <a:extLst>
                <a:ext uri="{FF2B5EF4-FFF2-40B4-BE49-F238E27FC236}">
                  <a16:creationId xmlns:a16="http://schemas.microsoft.com/office/drawing/2014/main" id="{E64FCB6D-78FC-408E-8DE6-538C97DE1CE7}"/>
                </a:ext>
              </a:extLst>
            </p:cNvPr>
            <p:cNvSpPr txBox="1"/>
            <p:nvPr/>
          </p:nvSpPr>
          <p:spPr>
            <a:xfrm>
              <a:off x="904902" y="6236897"/>
              <a:ext cx="880369" cy="338554"/>
            </a:xfrm>
            <a:prstGeom prst="rect">
              <a:avLst/>
            </a:prstGeom>
            <a:noFill/>
          </p:spPr>
          <p:txBody>
            <a:bodyPr wrap="none" rtlCol="0">
              <a:spAutoFit/>
            </a:bodyPr>
            <a:lstStyle/>
            <a:p>
              <a:r>
                <a:rPr lang="fr-CA" sz="1600">
                  <a:solidFill>
                    <a:schemeClr val="tx2">
                      <a:lumMod val="50000"/>
                    </a:schemeClr>
                  </a:solidFill>
                </a:rPr>
                <a:t>mission</a:t>
              </a:r>
            </a:p>
          </p:txBody>
        </p:sp>
        <p:sp>
          <p:nvSpPr>
            <p:cNvPr id="6" name="Ellipse 5">
              <a:extLst>
                <a:ext uri="{FF2B5EF4-FFF2-40B4-BE49-F238E27FC236}">
                  <a16:creationId xmlns:a16="http://schemas.microsoft.com/office/drawing/2014/main" id="{143220F4-93BA-ECF4-573A-705988807EE2}"/>
                </a:ext>
              </a:extLst>
            </p:cNvPr>
            <p:cNvSpPr/>
            <p:nvPr/>
          </p:nvSpPr>
          <p:spPr>
            <a:xfrm>
              <a:off x="82639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 name="Groupe 6">
            <a:extLst>
              <a:ext uri="{FF2B5EF4-FFF2-40B4-BE49-F238E27FC236}">
                <a16:creationId xmlns:a16="http://schemas.microsoft.com/office/drawing/2014/main" id="{71CCF73A-5BF2-13CD-7818-6A8E27503FFE}"/>
              </a:ext>
            </a:extLst>
          </p:cNvPr>
          <p:cNvGrpSpPr/>
          <p:nvPr/>
        </p:nvGrpSpPr>
        <p:grpSpPr>
          <a:xfrm>
            <a:off x="1982802" y="6236897"/>
            <a:ext cx="800180" cy="338554"/>
            <a:chOff x="1863779" y="6236897"/>
            <a:chExt cx="800180" cy="338554"/>
          </a:xfrm>
        </p:grpSpPr>
        <p:sp>
          <p:nvSpPr>
            <p:cNvPr id="8" name="ZoneTexte 7">
              <a:extLst>
                <a:ext uri="{FF2B5EF4-FFF2-40B4-BE49-F238E27FC236}">
                  <a16:creationId xmlns:a16="http://schemas.microsoft.com/office/drawing/2014/main" id="{EA62F16A-9F4C-C637-EB0C-8041F0E26697}"/>
                </a:ext>
              </a:extLst>
            </p:cNvPr>
            <p:cNvSpPr txBox="1"/>
            <p:nvPr/>
          </p:nvSpPr>
          <p:spPr>
            <a:xfrm>
              <a:off x="1942287" y="6236897"/>
              <a:ext cx="721672" cy="338554"/>
            </a:xfrm>
            <a:prstGeom prst="rect">
              <a:avLst/>
            </a:prstGeom>
            <a:noFill/>
          </p:spPr>
          <p:txBody>
            <a:bodyPr wrap="none" rtlCol="0">
              <a:spAutoFit/>
            </a:bodyPr>
            <a:lstStyle/>
            <a:p>
              <a:r>
                <a:rPr lang="fr-CA" sz="1600">
                  <a:solidFill>
                    <a:schemeClr val="tx2">
                      <a:lumMod val="50000"/>
                    </a:schemeClr>
                  </a:solidFill>
                </a:rPr>
                <a:t>vision</a:t>
              </a:r>
            </a:p>
          </p:txBody>
        </p:sp>
        <p:sp>
          <p:nvSpPr>
            <p:cNvPr id="9" name="Ellipse 8">
              <a:extLst>
                <a:ext uri="{FF2B5EF4-FFF2-40B4-BE49-F238E27FC236}">
                  <a16:creationId xmlns:a16="http://schemas.microsoft.com/office/drawing/2014/main" id="{22309570-2A66-D4B9-49F0-3B406F858E2C}"/>
                </a:ext>
              </a:extLst>
            </p:cNvPr>
            <p:cNvSpPr/>
            <p:nvPr/>
          </p:nvSpPr>
          <p:spPr>
            <a:xfrm>
              <a:off x="1863779"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1682A28F-F489-E1F3-0603-ECA406E0AA8E}"/>
              </a:ext>
            </a:extLst>
          </p:cNvPr>
          <p:cNvGrpSpPr/>
          <p:nvPr/>
        </p:nvGrpSpPr>
        <p:grpSpPr>
          <a:xfrm>
            <a:off x="2980513" y="6236897"/>
            <a:ext cx="958877" cy="338554"/>
            <a:chOff x="2901164" y="6236897"/>
            <a:chExt cx="958877" cy="338554"/>
          </a:xfrm>
        </p:grpSpPr>
        <p:sp>
          <p:nvSpPr>
            <p:cNvPr id="11" name="ZoneTexte 10">
              <a:extLst>
                <a:ext uri="{FF2B5EF4-FFF2-40B4-BE49-F238E27FC236}">
                  <a16:creationId xmlns:a16="http://schemas.microsoft.com/office/drawing/2014/main" id="{16E24561-3FA5-1565-9847-A3459DE6AB23}"/>
                </a:ext>
              </a:extLst>
            </p:cNvPr>
            <p:cNvSpPr txBox="1"/>
            <p:nvPr/>
          </p:nvSpPr>
          <p:spPr>
            <a:xfrm>
              <a:off x="2979672" y="6236897"/>
              <a:ext cx="880369" cy="338554"/>
            </a:xfrm>
            <a:prstGeom prst="rect">
              <a:avLst/>
            </a:prstGeom>
            <a:noFill/>
          </p:spPr>
          <p:txBody>
            <a:bodyPr wrap="none" rtlCol="0">
              <a:spAutoFit/>
            </a:bodyPr>
            <a:lstStyle/>
            <a:p>
              <a:r>
                <a:rPr lang="fr-CA" sz="1600">
                  <a:solidFill>
                    <a:schemeClr val="tx2">
                      <a:lumMod val="50000"/>
                    </a:schemeClr>
                  </a:solidFill>
                </a:rPr>
                <a:t>valeurs</a:t>
              </a:r>
            </a:p>
          </p:txBody>
        </p:sp>
        <p:sp>
          <p:nvSpPr>
            <p:cNvPr id="12" name="Ellipse 11">
              <a:extLst>
                <a:ext uri="{FF2B5EF4-FFF2-40B4-BE49-F238E27FC236}">
                  <a16:creationId xmlns:a16="http://schemas.microsoft.com/office/drawing/2014/main" id="{F4C2FF6D-28DE-11A1-3353-808278770AC8}"/>
                </a:ext>
              </a:extLst>
            </p:cNvPr>
            <p:cNvSpPr/>
            <p:nvPr/>
          </p:nvSpPr>
          <p:spPr>
            <a:xfrm>
              <a:off x="290116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52CE1DD8-39F6-3AB6-665B-00921DE549F9}"/>
              </a:ext>
            </a:extLst>
          </p:cNvPr>
          <p:cNvGrpSpPr/>
          <p:nvPr/>
        </p:nvGrpSpPr>
        <p:grpSpPr>
          <a:xfrm>
            <a:off x="4136921" y="6236897"/>
            <a:ext cx="918803" cy="338554"/>
            <a:chOff x="4097246" y="6236897"/>
            <a:chExt cx="918803" cy="338554"/>
          </a:xfrm>
        </p:grpSpPr>
        <p:sp>
          <p:nvSpPr>
            <p:cNvPr id="14" name="ZoneTexte 13">
              <a:extLst>
                <a:ext uri="{FF2B5EF4-FFF2-40B4-BE49-F238E27FC236}">
                  <a16:creationId xmlns:a16="http://schemas.microsoft.com/office/drawing/2014/main" id="{612DE019-DD7C-9941-FE77-2D5E9744F7EE}"/>
                </a:ext>
              </a:extLst>
            </p:cNvPr>
            <p:cNvSpPr txBox="1"/>
            <p:nvPr/>
          </p:nvSpPr>
          <p:spPr>
            <a:xfrm>
              <a:off x="4175754" y="6236897"/>
              <a:ext cx="840295" cy="338554"/>
            </a:xfrm>
            <a:prstGeom prst="rect">
              <a:avLst/>
            </a:prstGeom>
            <a:noFill/>
          </p:spPr>
          <p:txBody>
            <a:bodyPr wrap="none" rtlCol="0">
              <a:spAutoFit/>
            </a:bodyPr>
            <a:lstStyle/>
            <a:p>
              <a:r>
                <a:rPr lang="fr-CA" sz="1600"/>
                <a:t>enjeux</a:t>
              </a:r>
            </a:p>
          </p:txBody>
        </p:sp>
        <p:sp>
          <p:nvSpPr>
            <p:cNvPr id="15" name="Ellipse 14">
              <a:extLst>
                <a:ext uri="{FF2B5EF4-FFF2-40B4-BE49-F238E27FC236}">
                  <a16:creationId xmlns:a16="http://schemas.microsoft.com/office/drawing/2014/main" id="{FE1AB74A-9C6A-122D-3694-E3486AE58258}"/>
                </a:ext>
              </a:extLst>
            </p:cNvPr>
            <p:cNvSpPr/>
            <p:nvPr/>
          </p:nvSpPr>
          <p:spPr>
            <a:xfrm>
              <a:off x="4097246"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8977DD2B-2E34-EFB8-F217-B3EB2E9C7BD2}"/>
              </a:ext>
            </a:extLst>
          </p:cNvPr>
          <p:cNvGrpSpPr/>
          <p:nvPr/>
        </p:nvGrpSpPr>
        <p:grpSpPr>
          <a:xfrm>
            <a:off x="5253254" y="6236897"/>
            <a:ext cx="1418940" cy="338554"/>
            <a:chOff x="5253254" y="6236897"/>
            <a:chExt cx="1418940" cy="338554"/>
          </a:xfrm>
        </p:grpSpPr>
        <p:sp>
          <p:nvSpPr>
            <p:cNvPr id="17" name="ZoneTexte 16">
              <a:extLst>
                <a:ext uri="{FF2B5EF4-FFF2-40B4-BE49-F238E27FC236}">
                  <a16:creationId xmlns:a16="http://schemas.microsoft.com/office/drawing/2014/main" id="{CD341CDA-4732-BCFA-9986-D992AFAE4B2A}"/>
                </a:ext>
              </a:extLst>
            </p:cNvPr>
            <p:cNvSpPr txBox="1"/>
            <p:nvPr/>
          </p:nvSpPr>
          <p:spPr>
            <a:xfrm>
              <a:off x="5331762" y="6236897"/>
              <a:ext cx="1340432" cy="338554"/>
            </a:xfrm>
            <a:prstGeom prst="rect">
              <a:avLst/>
            </a:prstGeom>
            <a:noFill/>
          </p:spPr>
          <p:txBody>
            <a:bodyPr wrap="none" rtlCol="0">
              <a:spAutoFit/>
            </a:bodyPr>
            <a:lstStyle/>
            <a:p>
              <a:r>
                <a:rPr lang="fr-CA" sz="1600">
                  <a:solidFill>
                    <a:schemeClr val="tx2">
                      <a:lumMod val="50000"/>
                    </a:schemeClr>
                  </a:solidFill>
                </a:rPr>
                <a:t>orientations</a:t>
              </a:r>
            </a:p>
          </p:txBody>
        </p:sp>
        <p:sp>
          <p:nvSpPr>
            <p:cNvPr id="18" name="Ellipse 17">
              <a:extLst>
                <a:ext uri="{FF2B5EF4-FFF2-40B4-BE49-F238E27FC236}">
                  <a16:creationId xmlns:a16="http://schemas.microsoft.com/office/drawing/2014/main" id="{272499AB-4960-66ED-8040-7F6229708EA9}"/>
                </a:ext>
              </a:extLst>
            </p:cNvPr>
            <p:cNvSpPr/>
            <p:nvPr/>
          </p:nvSpPr>
          <p:spPr>
            <a:xfrm>
              <a:off x="525325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9" name="Ellipse 18">
            <a:extLst>
              <a:ext uri="{FF2B5EF4-FFF2-40B4-BE49-F238E27FC236}">
                <a16:creationId xmlns:a16="http://schemas.microsoft.com/office/drawing/2014/main" id="{97A8CDFB-67D5-BDE9-2CA3-0EBD20BE0339}"/>
              </a:ext>
            </a:extLst>
          </p:cNvPr>
          <p:cNvSpPr/>
          <p:nvPr/>
        </p:nvSpPr>
        <p:spPr>
          <a:xfrm>
            <a:off x="4125787" y="6328536"/>
            <a:ext cx="157017" cy="15527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61921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FC0104-BBE5-ABBF-9FA2-4D7EA40D73C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098DC39-6B7E-97AD-C497-61523E32E28A}"/>
              </a:ext>
            </a:extLst>
          </p:cNvPr>
          <p:cNvSpPr txBox="1"/>
          <p:nvPr/>
        </p:nvSpPr>
        <p:spPr>
          <a:xfrm>
            <a:off x="233362" y="1335396"/>
            <a:ext cx="11725275" cy="5788764"/>
          </a:xfrm>
          <a:prstGeom prst="rect">
            <a:avLst/>
          </a:prstGeom>
          <a:noFill/>
        </p:spPr>
        <p:txBody>
          <a:bodyPr wrap="square" rtlCol="0">
            <a:spAutoFit/>
          </a:bodyPr>
          <a:lstStyle/>
          <a:p>
            <a:pPr marL="444500" algn="just">
              <a:lnSpc>
                <a:spcPct val="150000"/>
              </a:lnSpc>
              <a:spcAft>
                <a:spcPts val="850"/>
              </a:spcAft>
            </a:pPr>
            <a:r>
              <a:rPr lang="fr-CA">
                <a:latin typeface="Arial" panose="020B0604020202020204" pitchFamily="34" charset="0"/>
                <a:ea typeface="Times New Roman" panose="02020603050405020304" pitchFamily="18" charset="0"/>
              </a:rPr>
              <a:t>Le CSP compte maintenant une gamme de </a:t>
            </a:r>
            <a:r>
              <a:rPr lang="fr-CA" b="1">
                <a:latin typeface="Arial" panose="020B0604020202020204" pitchFamily="34" charset="0"/>
                <a:ea typeface="Times New Roman" panose="02020603050405020304" pitchFamily="18" charset="0"/>
              </a:rPr>
              <a:t>cinq services complémentaires </a:t>
            </a:r>
            <a:r>
              <a:rPr lang="fr-CA">
                <a:latin typeface="Arial" panose="020B0604020202020204" pitchFamily="34" charset="0"/>
                <a:ea typeface="Times New Roman" panose="02020603050405020304" pitchFamily="18" charset="0"/>
              </a:rPr>
              <a:t>qui œuvrent dans des </a:t>
            </a:r>
            <a:r>
              <a:rPr lang="fr-CA" b="1">
                <a:latin typeface="Arial" panose="020B0604020202020204" pitchFamily="34" charset="0"/>
                <a:ea typeface="Times New Roman" panose="02020603050405020304" pitchFamily="18" charset="0"/>
              </a:rPr>
              <a:t>secteurs différents. Les enjeux </a:t>
            </a:r>
            <a:r>
              <a:rPr lang="fr-CA">
                <a:latin typeface="Arial" panose="020B0604020202020204" pitchFamily="34" charset="0"/>
                <a:ea typeface="Times New Roman" panose="02020603050405020304" pitchFamily="18" charset="0"/>
              </a:rPr>
              <a:t>ou potentiels de développement </a:t>
            </a:r>
            <a:r>
              <a:rPr lang="fr-CA" b="1">
                <a:latin typeface="Arial" panose="020B0604020202020204" pitchFamily="34" charset="0"/>
                <a:ea typeface="Times New Roman" panose="02020603050405020304" pitchFamily="18" charset="0"/>
              </a:rPr>
              <a:t>de chacun d’eux diffèrent </a:t>
            </a:r>
            <a:r>
              <a:rPr lang="fr-CA">
                <a:latin typeface="Arial" panose="020B0604020202020204" pitchFamily="34" charset="0"/>
                <a:ea typeface="Times New Roman" panose="02020603050405020304" pitchFamily="18" charset="0"/>
              </a:rPr>
              <a:t>tout autant.  Nous avons regroupé ceux qui touchent tous les services sous les enjeux du CSP et avons porté </a:t>
            </a:r>
            <a:r>
              <a:rPr lang="fr-CA" b="1">
                <a:latin typeface="Arial" panose="020B0604020202020204" pitchFamily="34" charset="0"/>
                <a:ea typeface="Times New Roman" panose="02020603050405020304" pitchFamily="18" charset="0"/>
              </a:rPr>
              <a:t>une attention particulière à l’intégration bien réelle des principes d’équité, diversité et d’inclusion dans notre nouveau cadre stratégique.  </a:t>
            </a:r>
          </a:p>
          <a:p>
            <a:pPr marL="444500" algn="just">
              <a:lnSpc>
                <a:spcPct val="150000"/>
              </a:lnSpc>
              <a:spcAft>
                <a:spcPts val="850"/>
              </a:spcAft>
            </a:pPr>
            <a:r>
              <a:rPr lang="fr-CA" sz="1800">
                <a:effectLst/>
                <a:latin typeface="Arial" panose="020B0604020202020204" pitchFamily="34" charset="0"/>
                <a:ea typeface="Times New Roman" panose="02020603050405020304" pitchFamily="18" charset="0"/>
              </a:rPr>
              <a:t>Voici quelques mots qui </a:t>
            </a:r>
            <a:r>
              <a:rPr lang="fr-CA">
                <a:latin typeface="Arial" panose="020B0604020202020204" pitchFamily="34" charset="0"/>
                <a:ea typeface="Times New Roman" panose="02020603050405020304" pitchFamily="18" charset="0"/>
              </a:rPr>
              <a:t>résument notre analyse du contexte et des enjeux dans lequel nous évoluons à la suite de nos discussions avec les parties prenantes : </a:t>
            </a:r>
            <a:r>
              <a:rPr lang="fr-CA" b="1">
                <a:latin typeface="Arial" panose="020B0604020202020204" pitchFamily="34" charset="0"/>
                <a:ea typeface="Times New Roman" panose="02020603050405020304" pitchFamily="18" charset="0"/>
              </a:rPr>
              <a:t>modernisation, (ré)ancrage, pertinence, abordabilité, besoins, localisation, accompagner, transition, bienveillance, vision, soutien, formation, transformation, engagement, relations, équipement, communautaire, relève, histoire, patrimoine, transfert de connaissances, développement, capacités, santé mentale, équilibre, mobilisation, prise de parole, innovation, équipe et gouvernance démocratique.</a:t>
            </a:r>
          </a:p>
          <a:p>
            <a:pPr marL="444500" algn="just">
              <a:lnSpc>
                <a:spcPct val="150000"/>
              </a:lnSpc>
              <a:spcAft>
                <a:spcPts val="850"/>
              </a:spcAft>
            </a:pPr>
            <a:endParaRPr lang="fr-CA" b="1">
              <a:latin typeface="Arial" panose="020B0604020202020204" pitchFamily="34" charset="0"/>
              <a:ea typeface="Times New Roman" panose="02020603050405020304" pitchFamily="18" charset="0"/>
            </a:endParaRPr>
          </a:p>
          <a:p>
            <a:pPr marL="444500" algn="just">
              <a:lnSpc>
                <a:spcPct val="150000"/>
              </a:lnSpc>
              <a:spcAft>
                <a:spcPts val="850"/>
              </a:spcAft>
            </a:pPr>
            <a:endParaRPr lang="fr-CA" b="1">
              <a:latin typeface="Arial" panose="020B0604020202020204" pitchFamily="34" charset="0"/>
              <a:ea typeface="Times New Roman" panose="02020603050405020304" pitchFamily="18" charset="0"/>
            </a:endParaRPr>
          </a:p>
        </p:txBody>
      </p:sp>
      <p:sp>
        <p:nvSpPr>
          <p:cNvPr id="4" name="ZoneTexte 3">
            <a:extLst>
              <a:ext uri="{FF2B5EF4-FFF2-40B4-BE49-F238E27FC236}">
                <a16:creationId xmlns:a16="http://schemas.microsoft.com/office/drawing/2014/main" id="{E6A48A4C-B300-8FFB-EA6E-1DE21E2D007C}"/>
              </a:ext>
            </a:extLst>
          </p:cNvPr>
          <p:cNvSpPr txBox="1"/>
          <p:nvPr/>
        </p:nvSpPr>
        <p:spPr>
          <a:xfrm>
            <a:off x="4204299" y="380280"/>
            <a:ext cx="3783407"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CONTEXTE ET ENJEUX</a:t>
            </a:r>
          </a:p>
        </p:txBody>
      </p:sp>
      <p:grpSp>
        <p:nvGrpSpPr>
          <p:cNvPr id="3" name="Groupe 2">
            <a:extLst>
              <a:ext uri="{FF2B5EF4-FFF2-40B4-BE49-F238E27FC236}">
                <a16:creationId xmlns:a16="http://schemas.microsoft.com/office/drawing/2014/main" id="{718AC092-86CB-6995-F1D1-76EC4786C540}"/>
              </a:ext>
            </a:extLst>
          </p:cNvPr>
          <p:cNvGrpSpPr/>
          <p:nvPr/>
        </p:nvGrpSpPr>
        <p:grpSpPr>
          <a:xfrm>
            <a:off x="826394" y="6236897"/>
            <a:ext cx="958877" cy="338554"/>
            <a:chOff x="826394" y="6236897"/>
            <a:chExt cx="958877" cy="338554"/>
          </a:xfrm>
        </p:grpSpPr>
        <p:sp>
          <p:nvSpPr>
            <p:cNvPr id="5" name="ZoneTexte 4">
              <a:extLst>
                <a:ext uri="{FF2B5EF4-FFF2-40B4-BE49-F238E27FC236}">
                  <a16:creationId xmlns:a16="http://schemas.microsoft.com/office/drawing/2014/main" id="{E64FCB6D-78FC-408E-8DE6-538C97DE1CE7}"/>
                </a:ext>
              </a:extLst>
            </p:cNvPr>
            <p:cNvSpPr txBox="1"/>
            <p:nvPr/>
          </p:nvSpPr>
          <p:spPr>
            <a:xfrm>
              <a:off x="904902" y="6236897"/>
              <a:ext cx="880369" cy="338554"/>
            </a:xfrm>
            <a:prstGeom prst="rect">
              <a:avLst/>
            </a:prstGeom>
            <a:noFill/>
          </p:spPr>
          <p:txBody>
            <a:bodyPr wrap="none" rtlCol="0">
              <a:spAutoFit/>
            </a:bodyPr>
            <a:lstStyle/>
            <a:p>
              <a:r>
                <a:rPr lang="fr-CA" sz="1600">
                  <a:solidFill>
                    <a:schemeClr val="tx2">
                      <a:lumMod val="50000"/>
                    </a:schemeClr>
                  </a:solidFill>
                </a:rPr>
                <a:t>mission</a:t>
              </a:r>
            </a:p>
          </p:txBody>
        </p:sp>
        <p:sp>
          <p:nvSpPr>
            <p:cNvPr id="6" name="Ellipse 5">
              <a:extLst>
                <a:ext uri="{FF2B5EF4-FFF2-40B4-BE49-F238E27FC236}">
                  <a16:creationId xmlns:a16="http://schemas.microsoft.com/office/drawing/2014/main" id="{143220F4-93BA-ECF4-573A-705988807EE2}"/>
                </a:ext>
              </a:extLst>
            </p:cNvPr>
            <p:cNvSpPr/>
            <p:nvPr/>
          </p:nvSpPr>
          <p:spPr>
            <a:xfrm>
              <a:off x="82639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 name="Groupe 6">
            <a:extLst>
              <a:ext uri="{FF2B5EF4-FFF2-40B4-BE49-F238E27FC236}">
                <a16:creationId xmlns:a16="http://schemas.microsoft.com/office/drawing/2014/main" id="{71CCF73A-5BF2-13CD-7818-6A8E27503FFE}"/>
              </a:ext>
            </a:extLst>
          </p:cNvPr>
          <p:cNvGrpSpPr/>
          <p:nvPr/>
        </p:nvGrpSpPr>
        <p:grpSpPr>
          <a:xfrm>
            <a:off x="1982802" y="6236897"/>
            <a:ext cx="800180" cy="338554"/>
            <a:chOff x="1863779" y="6236897"/>
            <a:chExt cx="800180" cy="338554"/>
          </a:xfrm>
        </p:grpSpPr>
        <p:sp>
          <p:nvSpPr>
            <p:cNvPr id="8" name="ZoneTexte 7">
              <a:extLst>
                <a:ext uri="{FF2B5EF4-FFF2-40B4-BE49-F238E27FC236}">
                  <a16:creationId xmlns:a16="http://schemas.microsoft.com/office/drawing/2014/main" id="{EA62F16A-9F4C-C637-EB0C-8041F0E26697}"/>
                </a:ext>
              </a:extLst>
            </p:cNvPr>
            <p:cNvSpPr txBox="1"/>
            <p:nvPr/>
          </p:nvSpPr>
          <p:spPr>
            <a:xfrm>
              <a:off x="1942287" y="6236897"/>
              <a:ext cx="721672" cy="338554"/>
            </a:xfrm>
            <a:prstGeom prst="rect">
              <a:avLst/>
            </a:prstGeom>
            <a:noFill/>
          </p:spPr>
          <p:txBody>
            <a:bodyPr wrap="none" rtlCol="0">
              <a:spAutoFit/>
            </a:bodyPr>
            <a:lstStyle/>
            <a:p>
              <a:r>
                <a:rPr lang="fr-CA" sz="1600">
                  <a:solidFill>
                    <a:schemeClr val="tx2">
                      <a:lumMod val="50000"/>
                    </a:schemeClr>
                  </a:solidFill>
                </a:rPr>
                <a:t>vision</a:t>
              </a:r>
            </a:p>
          </p:txBody>
        </p:sp>
        <p:sp>
          <p:nvSpPr>
            <p:cNvPr id="9" name="Ellipse 8">
              <a:extLst>
                <a:ext uri="{FF2B5EF4-FFF2-40B4-BE49-F238E27FC236}">
                  <a16:creationId xmlns:a16="http://schemas.microsoft.com/office/drawing/2014/main" id="{22309570-2A66-D4B9-49F0-3B406F858E2C}"/>
                </a:ext>
              </a:extLst>
            </p:cNvPr>
            <p:cNvSpPr/>
            <p:nvPr/>
          </p:nvSpPr>
          <p:spPr>
            <a:xfrm>
              <a:off x="1863779"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1682A28F-F489-E1F3-0603-ECA406E0AA8E}"/>
              </a:ext>
            </a:extLst>
          </p:cNvPr>
          <p:cNvGrpSpPr/>
          <p:nvPr/>
        </p:nvGrpSpPr>
        <p:grpSpPr>
          <a:xfrm>
            <a:off x="2980513" y="6236897"/>
            <a:ext cx="958877" cy="338554"/>
            <a:chOff x="2901164" y="6236897"/>
            <a:chExt cx="958877" cy="338554"/>
          </a:xfrm>
        </p:grpSpPr>
        <p:sp>
          <p:nvSpPr>
            <p:cNvPr id="11" name="ZoneTexte 10">
              <a:extLst>
                <a:ext uri="{FF2B5EF4-FFF2-40B4-BE49-F238E27FC236}">
                  <a16:creationId xmlns:a16="http://schemas.microsoft.com/office/drawing/2014/main" id="{16E24561-3FA5-1565-9847-A3459DE6AB23}"/>
                </a:ext>
              </a:extLst>
            </p:cNvPr>
            <p:cNvSpPr txBox="1"/>
            <p:nvPr/>
          </p:nvSpPr>
          <p:spPr>
            <a:xfrm>
              <a:off x="2979672" y="6236897"/>
              <a:ext cx="880369" cy="338554"/>
            </a:xfrm>
            <a:prstGeom prst="rect">
              <a:avLst/>
            </a:prstGeom>
            <a:noFill/>
          </p:spPr>
          <p:txBody>
            <a:bodyPr wrap="none" rtlCol="0">
              <a:spAutoFit/>
            </a:bodyPr>
            <a:lstStyle/>
            <a:p>
              <a:r>
                <a:rPr lang="fr-CA" sz="1600">
                  <a:solidFill>
                    <a:schemeClr val="tx2">
                      <a:lumMod val="50000"/>
                    </a:schemeClr>
                  </a:solidFill>
                </a:rPr>
                <a:t>valeurs</a:t>
              </a:r>
            </a:p>
          </p:txBody>
        </p:sp>
        <p:sp>
          <p:nvSpPr>
            <p:cNvPr id="12" name="Ellipse 11">
              <a:extLst>
                <a:ext uri="{FF2B5EF4-FFF2-40B4-BE49-F238E27FC236}">
                  <a16:creationId xmlns:a16="http://schemas.microsoft.com/office/drawing/2014/main" id="{F4C2FF6D-28DE-11A1-3353-808278770AC8}"/>
                </a:ext>
              </a:extLst>
            </p:cNvPr>
            <p:cNvSpPr/>
            <p:nvPr/>
          </p:nvSpPr>
          <p:spPr>
            <a:xfrm>
              <a:off x="290116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52CE1DD8-39F6-3AB6-665B-00921DE549F9}"/>
              </a:ext>
            </a:extLst>
          </p:cNvPr>
          <p:cNvGrpSpPr/>
          <p:nvPr/>
        </p:nvGrpSpPr>
        <p:grpSpPr>
          <a:xfrm>
            <a:off x="4136921" y="6236897"/>
            <a:ext cx="918803" cy="338554"/>
            <a:chOff x="4097246" y="6236897"/>
            <a:chExt cx="918803" cy="338554"/>
          </a:xfrm>
        </p:grpSpPr>
        <p:sp>
          <p:nvSpPr>
            <p:cNvPr id="14" name="ZoneTexte 13">
              <a:extLst>
                <a:ext uri="{FF2B5EF4-FFF2-40B4-BE49-F238E27FC236}">
                  <a16:creationId xmlns:a16="http://schemas.microsoft.com/office/drawing/2014/main" id="{612DE019-DD7C-9941-FE77-2D5E9744F7EE}"/>
                </a:ext>
              </a:extLst>
            </p:cNvPr>
            <p:cNvSpPr txBox="1"/>
            <p:nvPr/>
          </p:nvSpPr>
          <p:spPr>
            <a:xfrm>
              <a:off x="4175754" y="6236897"/>
              <a:ext cx="840295" cy="338554"/>
            </a:xfrm>
            <a:prstGeom prst="rect">
              <a:avLst/>
            </a:prstGeom>
            <a:noFill/>
          </p:spPr>
          <p:txBody>
            <a:bodyPr wrap="none" rtlCol="0">
              <a:spAutoFit/>
            </a:bodyPr>
            <a:lstStyle/>
            <a:p>
              <a:r>
                <a:rPr lang="fr-CA" sz="1600"/>
                <a:t>enjeux</a:t>
              </a:r>
            </a:p>
          </p:txBody>
        </p:sp>
        <p:sp>
          <p:nvSpPr>
            <p:cNvPr id="15" name="Ellipse 14">
              <a:extLst>
                <a:ext uri="{FF2B5EF4-FFF2-40B4-BE49-F238E27FC236}">
                  <a16:creationId xmlns:a16="http://schemas.microsoft.com/office/drawing/2014/main" id="{FE1AB74A-9C6A-122D-3694-E3486AE58258}"/>
                </a:ext>
              </a:extLst>
            </p:cNvPr>
            <p:cNvSpPr/>
            <p:nvPr/>
          </p:nvSpPr>
          <p:spPr>
            <a:xfrm>
              <a:off x="4097246"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8977DD2B-2E34-EFB8-F217-B3EB2E9C7BD2}"/>
              </a:ext>
            </a:extLst>
          </p:cNvPr>
          <p:cNvGrpSpPr/>
          <p:nvPr/>
        </p:nvGrpSpPr>
        <p:grpSpPr>
          <a:xfrm>
            <a:off x="5253254" y="6236897"/>
            <a:ext cx="1418940" cy="338554"/>
            <a:chOff x="5253254" y="6236897"/>
            <a:chExt cx="1418940" cy="338554"/>
          </a:xfrm>
        </p:grpSpPr>
        <p:sp>
          <p:nvSpPr>
            <p:cNvPr id="17" name="ZoneTexte 16">
              <a:extLst>
                <a:ext uri="{FF2B5EF4-FFF2-40B4-BE49-F238E27FC236}">
                  <a16:creationId xmlns:a16="http://schemas.microsoft.com/office/drawing/2014/main" id="{CD341CDA-4732-BCFA-9986-D992AFAE4B2A}"/>
                </a:ext>
              </a:extLst>
            </p:cNvPr>
            <p:cNvSpPr txBox="1"/>
            <p:nvPr/>
          </p:nvSpPr>
          <p:spPr>
            <a:xfrm>
              <a:off x="5331762" y="6236897"/>
              <a:ext cx="1340432" cy="338554"/>
            </a:xfrm>
            <a:prstGeom prst="rect">
              <a:avLst/>
            </a:prstGeom>
            <a:noFill/>
          </p:spPr>
          <p:txBody>
            <a:bodyPr wrap="none" rtlCol="0">
              <a:spAutoFit/>
            </a:bodyPr>
            <a:lstStyle/>
            <a:p>
              <a:r>
                <a:rPr lang="fr-CA" sz="1600">
                  <a:solidFill>
                    <a:schemeClr val="tx2">
                      <a:lumMod val="50000"/>
                    </a:schemeClr>
                  </a:solidFill>
                </a:rPr>
                <a:t>orientations</a:t>
              </a:r>
            </a:p>
          </p:txBody>
        </p:sp>
        <p:sp>
          <p:nvSpPr>
            <p:cNvPr id="18" name="Ellipse 17">
              <a:extLst>
                <a:ext uri="{FF2B5EF4-FFF2-40B4-BE49-F238E27FC236}">
                  <a16:creationId xmlns:a16="http://schemas.microsoft.com/office/drawing/2014/main" id="{272499AB-4960-66ED-8040-7F6229708EA9}"/>
                </a:ext>
              </a:extLst>
            </p:cNvPr>
            <p:cNvSpPr/>
            <p:nvPr/>
          </p:nvSpPr>
          <p:spPr>
            <a:xfrm>
              <a:off x="525325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9" name="Ellipse 18">
            <a:extLst>
              <a:ext uri="{FF2B5EF4-FFF2-40B4-BE49-F238E27FC236}">
                <a16:creationId xmlns:a16="http://schemas.microsoft.com/office/drawing/2014/main" id="{97A8CDFB-67D5-BDE9-2CA3-0EBD20BE0339}"/>
              </a:ext>
            </a:extLst>
          </p:cNvPr>
          <p:cNvSpPr/>
          <p:nvPr/>
        </p:nvSpPr>
        <p:spPr>
          <a:xfrm>
            <a:off x="4125787" y="6328536"/>
            <a:ext cx="157017" cy="15527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290450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FC0104-BBE5-ABBF-9FA2-4D7EA40D73C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098DC39-6B7E-97AD-C497-61523E32E28A}"/>
              </a:ext>
            </a:extLst>
          </p:cNvPr>
          <p:cNvSpPr txBox="1"/>
          <p:nvPr/>
        </p:nvSpPr>
        <p:spPr>
          <a:xfrm>
            <a:off x="48853" y="1481031"/>
            <a:ext cx="11906250" cy="3895938"/>
          </a:xfrm>
          <a:prstGeom prst="rect">
            <a:avLst/>
          </a:prstGeom>
          <a:noFill/>
        </p:spPr>
        <p:txBody>
          <a:bodyPr wrap="square" rtlCol="0">
            <a:spAutoFit/>
          </a:bodyPr>
          <a:lstStyle/>
          <a:p>
            <a:pPr marL="444500" algn="just">
              <a:lnSpc>
                <a:spcPct val="150000"/>
              </a:lnSpc>
              <a:spcAft>
                <a:spcPts val="850"/>
              </a:spcAft>
            </a:pPr>
            <a:r>
              <a:rPr lang="fr-CA" sz="1800">
                <a:effectLst/>
                <a:latin typeface="Arial" panose="020B0604020202020204" pitchFamily="34" charset="0"/>
                <a:ea typeface="Times New Roman" panose="02020603050405020304" pitchFamily="18" charset="0"/>
              </a:rPr>
              <a:t>Le </a:t>
            </a:r>
            <a:r>
              <a:rPr lang="fr-CA" sz="1800" i="1">
                <a:effectLst/>
                <a:latin typeface="Arial" panose="020B0604020202020204" pitchFamily="34" charset="0"/>
                <a:ea typeface="Times New Roman" panose="02020603050405020304" pitchFamily="18" charset="0"/>
              </a:rPr>
              <a:t>Centre St-Pierre est le plus grand centre de formation, d'intervention sociale et d’éducation populaire autonome au Québec </a:t>
            </a:r>
            <a:r>
              <a:rPr lang="fr-CA" sz="1800">
                <a:effectLst/>
                <a:latin typeface="Arial" panose="020B0604020202020204" pitchFamily="34" charset="0"/>
                <a:ea typeface="Times New Roman" panose="02020603050405020304" pitchFamily="18" charset="0"/>
              </a:rPr>
              <a:t>qui compte dans deux bâtiments implantés dans un </a:t>
            </a:r>
            <a:r>
              <a:rPr lang="fr-CA" sz="1800" b="1">
                <a:effectLst/>
                <a:latin typeface="Arial" panose="020B0604020202020204" pitchFamily="34" charset="0"/>
                <a:ea typeface="Times New Roman" panose="02020603050405020304" pitchFamily="18" charset="0"/>
              </a:rPr>
              <a:t>quartier en profonde transformation</a:t>
            </a:r>
            <a:r>
              <a:rPr lang="fr-CA" sz="1800">
                <a:effectLst/>
                <a:latin typeface="Arial" panose="020B0604020202020204" pitchFamily="34" charset="0"/>
                <a:ea typeface="Times New Roman" panose="02020603050405020304" pitchFamily="18" charset="0"/>
              </a:rPr>
              <a:t>, totalisant près de </a:t>
            </a:r>
            <a:r>
              <a:rPr lang="fr-CA" sz="1800" b="1">
                <a:effectLst/>
                <a:latin typeface="Arial" panose="020B0604020202020204" pitchFamily="34" charset="0"/>
                <a:ea typeface="Times New Roman" panose="02020603050405020304" pitchFamily="18" charset="0"/>
              </a:rPr>
              <a:t>80 000 pieds carrés</a:t>
            </a:r>
            <a:r>
              <a:rPr lang="fr-CA" sz="1800">
                <a:effectLst/>
                <a:latin typeface="Arial" panose="020B0604020202020204" pitchFamily="34" charset="0"/>
                <a:ea typeface="Times New Roman" panose="02020603050405020304" pitchFamily="18" charset="0"/>
              </a:rPr>
              <a:t>, une équipe de près de </a:t>
            </a:r>
            <a:r>
              <a:rPr lang="fr-CA" sz="1800" b="1">
                <a:effectLst/>
                <a:latin typeface="Arial" panose="020B0604020202020204" pitchFamily="34" charset="0"/>
                <a:ea typeface="Times New Roman" panose="02020603050405020304" pitchFamily="18" charset="0"/>
              </a:rPr>
              <a:t>quarante </a:t>
            </a:r>
            <a:r>
              <a:rPr lang="fr-CA" sz="1800" b="1" err="1">
                <a:effectLst/>
                <a:latin typeface="Arial" panose="020B0604020202020204" pitchFamily="34" charset="0"/>
                <a:ea typeface="Times New Roman" panose="02020603050405020304" pitchFamily="18" charset="0"/>
              </a:rPr>
              <a:t>employés·es</a:t>
            </a:r>
            <a:r>
              <a:rPr lang="fr-CA" sz="1800" b="1">
                <a:effectLst/>
                <a:latin typeface="Arial" panose="020B0604020202020204" pitchFamily="34" charset="0"/>
                <a:ea typeface="Times New Roman" panose="02020603050405020304" pitchFamily="18" charset="0"/>
              </a:rPr>
              <a:t> </a:t>
            </a:r>
            <a:r>
              <a:rPr lang="fr-CA">
                <a:latin typeface="Arial" panose="020B0604020202020204" pitchFamily="34" charset="0"/>
                <a:ea typeface="Times New Roman" panose="02020603050405020304" pitchFamily="18" charset="0"/>
              </a:rPr>
              <a:t>qui œuvrent quotidiennement dans </a:t>
            </a:r>
            <a:r>
              <a:rPr lang="fr-CA" sz="1800" b="1">
                <a:effectLst/>
                <a:latin typeface="Arial" panose="020B0604020202020204" pitchFamily="34" charset="0"/>
                <a:ea typeface="Times New Roman" panose="02020603050405020304" pitchFamily="18" charset="0"/>
              </a:rPr>
              <a:t>cinq grands services </a:t>
            </a:r>
            <a:r>
              <a:rPr lang="fr-CA" sz="1800">
                <a:effectLst/>
                <a:latin typeface="Arial" panose="020B0604020202020204" pitchFamily="34" charset="0"/>
                <a:ea typeface="Times New Roman" panose="02020603050405020304" pitchFamily="18" charset="0"/>
              </a:rPr>
              <a:t>pour répondre aux besoins des personnes, des groupes communautaires et organisations engagées socialement. Un Centre qui </a:t>
            </a:r>
            <a:r>
              <a:rPr lang="fr-CA" sz="1800" b="1">
                <a:effectLst/>
                <a:latin typeface="Arial" panose="020B0604020202020204" pitchFamily="34" charset="0"/>
                <a:ea typeface="Times New Roman" panose="02020603050405020304" pitchFamily="18" charset="0"/>
              </a:rPr>
              <a:t>produit des contenus liés à sa raison d’être</a:t>
            </a:r>
            <a:r>
              <a:rPr lang="fr-CA" sz="1800">
                <a:effectLst/>
                <a:latin typeface="Arial" panose="020B0604020202020204" pitchFamily="34" charset="0"/>
                <a:ea typeface="Times New Roman" panose="02020603050405020304" pitchFamily="18" charset="0"/>
              </a:rPr>
              <a:t>. Cela est une composante tout à fait singulière de notre existence qui fait partie de nos enjeux.  </a:t>
            </a:r>
          </a:p>
          <a:p>
            <a:pPr marL="444500" algn="just">
              <a:lnSpc>
                <a:spcPct val="150000"/>
              </a:lnSpc>
              <a:spcAft>
                <a:spcPts val="850"/>
              </a:spcAft>
            </a:pPr>
            <a:r>
              <a:rPr lang="fr-CA" sz="1800">
                <a:effectLst/>
                <a:latin typeface="Arial" panose="020B0604020202020204" pitchFamily="34" charset="0"/>
                <a:ea typeface="Times New Roman" panose="02020603050405020304" pitchFamily="18" charset="0"/>
              </a:rPr>
              <a:t>Nous ressentons donc une responsabilité d’assurer la pérennité d’une telle organisation dans un contexte de </a:t>
            </a:r>
            <a:r>
              <a:rPr lang="fr-CA" sz="1800" b="1">
                <a:effectLst/>
                <a:latin typeface="Arial" panose="020B0604020202020204" pitchFamily="34" charset="0"/>
                <a:ea typeface="Times New Roman" panose="02020603050405020304" pitchFamily="18" charset="0"/>
              </a:rPr>
              <a:t>renouvellement de la main-d'œuvre</a:t>
            </a:r>
            <a:r>
              <a:rPr lang="fr-CA" sz="1800">
                <a:effectLst/>
                <a:latin typeface="Arial" panose="020B0604020202020204" pitchFamily="34" charset="0"/>
                <a:ea typeface="Times New Roman" panose="02020603050405020304" pitchFamily="18" charset="0"/>
              </a:rPr>
              <a:t>, tant au sein du CSP que des groupes communautaires.  Il s’agit là d’un enjeu supplémentaire.</a:t>
            </a:r>
            <a:endParaRPr lang="fr-CA">
              <a:latin typeface="Arial" panose="020B0604020202020204" pitchFamily="34" charset="0"/>
              <a:ea typeface="Times New Roman" panose="02020603050405020304" pitchFamily="18" charset="0"/>
            </a:endParaRPr>
          </a:p>
        </p:txBody>
      </p:sp>
      <p:sp>
        <p:nvSpPr>
          <p:cNvPr id="4" name="ZoneTexte 3">
            <a:extLst>
              <a:ext uri="{FF2B5EF4-FFF2-40B4-BE49-F238E27FC236}">
                <a16:creationId xmlns:a16="http://schemas.microsoft.com/office/drawing/2014/main" id="{E6A48A4C-B300-8FFB-EA6E-1DE21E2D007C}"/>
              </a:ext>
            </a:extLst>
          </p:cNvPr>
          <p:cNvSpPr txBox="1"/>
          <p:nvPr/>
        </p:nvSpPr>
        <p:spPr>
          <a:xfrm>
            <a:off x="4204299" y="380280"/>
            <a:ext cx="3783407" cy="52322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none" rtlCol="0">
            <a:spAutoFit/>
          </a:bodyPr>
          <a:lstStyle>
            <a:defPPr>
              <a:defRPr lang="en-US"/>
            </a:defPPr>
            <a:lvl1pPr algn="ctr">
              <a:defRPr sz="2800"/>
            </a:lvl1pPr>
          </a:lstStyle>
          <a:p>
            <a:r>
              <a:rPr lang="fr-CA"/>
              <a:t>CONTEXTE ET ENJEUX</a:t>
            </a:r>
          </a:p>
        </p:txBody>
      </p:sp>
      <p:grpSp>
        <p:nvGrpSpPr>
          <p:cNvPr id="3" name="Groupe 2">
            <a:extLst>
              <a:ext uri="{FF2B5EF4-FFF2-40B4-BE49-F238E27FC236}">
                <a16:creationId xmlns:a16="http://schemas.microsoft.com/office/drawing/2014/main" id="{718AC092-86CB-6995-F1D1-76EC4786C540}"/>
              </a:ext>
            </a:extLst>
          </p:cNvPr>
          <p:cNvGrpSpPr/>
          <p:nvPr/>
        </p:nvGrpSpPr>
        <p:grpSpPr>
          <a:xfrm>
            <a:off x="826394" y="6236897"/>
            <a:ext cx="958877" cy="338554"/>
            <a:chOff x="826394" y="6236897"/>
            <a:chExt cx="958877" cy="338554"/>
          </a:xfrm>
        </p:grpSpPr>
        <p:sp>
          <p:nvSpPr>
            <p:cNvPr id="5" name="ZoneTexte 4">
              <a:extLst>
                <a:ext uri="{FF2B5EF4-FFF2-40B4-BE49-F238E27FC236}">
                  <a16:creationId xmlns:a16="http://schemas.microsoft.com/office/drawing/2014/main" id="{E64FCB6D-78FC-408E-8DE6-538C97DE1CE7}"/>
                </a:ext>
              </a:extLst>
            </p:cNvPr>
            <p:cNvSpPr txBox="1"/>
            <p:nvPr/>
          </p:nvSpPr>
          <p:spPr>
            <a:xfrm>
              <a:off x="904902" y="6236897"/>
              <a:ext cx="880369" cy="338554"/>
            </a:xfrm>
            <a:prstGeom prst="rect">
              <a:avLst/>
            </a:prstGeom>
            <a:noFill/>
          </p:spPr>
          <p:txBody>
            <a:bodyPr wrap="none" rtlCol="0">
              <a:spAutoFit/>
            </a:bodyPr>
            <a:lstStyle/>
            <a:p>
              <a:r>
                <a:rPr lang="fr-CA" sz="1600">
                  <a:solidFill>
                    <a:schemeClr val="tx2">
                      <a:lumMod val="50000"/>
                    </a:schemeClr>
                  </a:solidFill>
                </a:rPr>
                <a:t>mission</a:t>
              </a:r>
            </a:p>
          </p:txBody>
        </p:sp>
        <p:sp>
          <p:nvSpPr>
            <p:cNvPr id="6" name="Ellipse 5">
              <a:extLst>
                <a:ext uri="{FF2B5EF4-FFF2-40B4-BE49-F238E27FC236}">
                  <a16:creationId xmlns:a16="http://schemas.microsoft.com/office/drawing/2014/main" id="{143220F4-93BA-ECF4-573A-705988807EE2}"/>
                </a:ext>
              </a:extLst>
            </p:cNvPr>
            <p:cNvSpPr/>
            <p:nvPr/>
          </p:nvSpPr>
          <p:spPr>
            <a:xfrm>
              <a:off x="82639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7" name="Groupe 6">
            <a:extLst>
              <a:ext uri="{FF2B5EF4-FFF2-40B4-BE49-F238E27FC236}">
                <a16:creationId xmlns:a16="http://schemas.microsoft.com/office/drawing/2014/main" id="{71CCF73A-5BF2-13CD-7818-6A8E27503FFE}"/>
              </a:ext>
            </a:extLst>
          </p:cNvPr>
          <p:cNvGrpSpPr/>
          <p:nvPr/>
        </p:nvGrpSpPr>
        <p:grpSpPr>
          <a:xfrm>
            <a:off x="1982802" y="6236897"/>
            <a:ext cx="800180" cy="338554"/>
            <a:chOff x="1863779" y="6236897"/>
            <a:chExt cx="800180" cy="338554"/>
          </a:xfrm>
        </p:grpSpPr>
        <p:sp>
          <p:nvSpPr>
            <p:cNvPr id="8" name="ZoneTexte 7">
              <a:extLst>
                <a:ext uri="{FF2B5EF4-FFF2-40B4-BE49-F238E27FC236}">
                  <a16:creationId xmlns:a16="http://schemas.microsoft.com/office/drawing/2014/main" id="{EA62F16A-9F4C-C637-EB0C-8041F0E26697}"/>
                </a:ext>
              </a:extLst>
            </p:cNvPr>
            <p:cNvSpPr txBox="1"/>
            <p:nvPr/>
          </p:nvSpPr>
          <p:spPr>
            <a:xfrm>
              <a:off x="1942287" y="6236897"/>
              <a:ext cx="721672" cy="338554"/>
            </a:xfrm>
            <a:prstGeom prst="rect">
              <a:avLst/>
            </a:prstGeom>
            <a:noFill/>
          </p:spPr>
          <p:txBody>
            <a:bodyPr wrap="none" rtlCol="0">
              <a:spAutoFit/>
            </a:bodyPr>
            <a:lstStyle/>
            <a:p>
              <a:r>
                <a:rPr lang="fr-CA" sz="1600">
                  <a:solidFill>
                    <a:schemeClr val="tx2">
                      <a:lumMod val="50000"/>
                    </a:schemeClr>
                  </a:solidFill>
                </a:rPr>
                <a:t>vision</a:t>
              </a:r>
            </a:p>
          </p:txBody>
        </p:sp>
        <p:sp>
          <p:nvSpPr>
            <p:cNvPr id="9" name="Ellipse 8">
              <a:extLst>
                <a:ext uri="{FF2B5EF4-FFF2-40B4-BE49-F238E27FC236}">
                  <a16:creationId xmlns:a16="http://schemas.microsoft.com/office/drawing/2014/main" id="{22309570-2A66-D4B9-49F0-3B406F858E2C}"/>
                </a:ext>
              </a:extLst>
            </p:cNvPr>
            <p:cNvSpPr/>
            <p:nvPr/>
          </p:nvSpPr>
          <p:spPr>
            <a:xfrm>
              <a:off x="1863779"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1682A28F-F489-E1F3-0603-ECA406E0AA8E}"/>
              </a:ext>
            </a:extLst>
          </p:cNvPr>
          <p:cNvGrpSpPr/>
          <p:nvPr/>
        </p:nvGrpSpPr>
        <p:grpSpPr>
          <a:xfrm>
            <a:off x="2980513" y="6236897"/>
            <a:ext cx="958877" cy="338554"/>
            <a:chOff x="2901164" y="6236897"/>
            <a:chExt cx="958877" cy="338554"/>
          </a:xfrm>
        </p:grpSpPr>
        <p:sp>
          <p:nvSpPr>
            <p:cNvPr id="11" name="ZoneTexte 10">
              <a:extLst>
                <a:ext uri="{FF2B5EF4-FFF2-40B4-BE49-F238E27FC236}">
                  <a16:creationId xmlns:a16="http://schemas.microsoft.com/office/drawing/2014/main" id="{16E24561-3FA5-1565-9847-A3459DE6AB23}"/>
                </a:ext>
              </a:extLst>
            </p:cNvPr>
            <p:cNvSpPr txBox="1"/>
            <p:nvPr/>
          </p:nvSpPr>
          <p:spPr>
            <a:xfrm>
              <a:off x="2979672" y="6236897"/>
              <a:ext cx="880369" cy="338554"/>
            </a:xfrm>
            <a:prstGeom prst="rect">
              <a:avLst/>
            </a:prstGeom>
            <a:noFill/>
          </p:spPr>
          <p:txBody>
            <a:bodyPr wrap="none" rtlCol="0">
              <a:spAutoFit/>
            </a:bodyPr>
            <a:lstStyle/>
            <a:p>
              <a:r>
                <a:rPr lang="fr-CA" sz="1600">
                  <a:solidFill>
                    <a:schemeClr val="tx2">
                      <a:lumMod val="50000"/>
                    </a:schemeClr>
                  </a:solidFill>
                </a:rPr>
                <a:t>valeurs</a:t>
              </a:r>
            </a:p>
          </p:txBody>
        </p:sp>
        <p:sp>
          <p:nvSpPr>
            <p:cNvPr id="12" name="Ellipse 11">
              <a:extLst>
                <a:ext uri="{FF2B5EF4-FFF2-40B4-BE49-F238E27FC236}">
                  <a16:creationId xmlns:a16="http://schemas.microsoft.com/office/drawing/2014/main" id="{F4C2FF6D-28DE-11A1-3353-808278770AC8}"/>
                </a:ext>
              </a:extLst>
            </p:cNvPr>
            <p:cNvSpPr/>
            <p:nvPr/>
          </p:nvSpPr>
          <p:spPr>
            <a:xfrm>
              <a:off x="290116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52CE1DD8-39F6-3AB6-665B-00921DE549F9}"/>
              </a:ext>
            </a:extLst>
          </p:cNvPr>
          <p:cNvGrpSpPr/>
          <p:nvPr/>
        </p:nvGrpSpPr>
        <p:grpSpPr>
          <a:xfrm>
            <a:off x="4136921" y="6236897"/>
            <a:ext cx="918803" cy="338554"/>
            <a:chOff x="4097246" y="6236897"/>
            <a:chExt cx="918803" cy="338554"/>
          </a:xfrm>
        </p:grpSpPr>
        <p:sp>
          <p:nvSpPr>
            <p:cNvPr id="14" name="ZoneTexte 13">
              <a:extLst>
                <a:ext uri="{FF2B5EF4-FFF2-40B4-BE49-F238E27FC236}">
                  <a16:creationId xmlns:a16="http://schemas.microsoft.com/office/drawing/2014/main" id="{612DE019-DD7C-9941-FE77-2D5E9744F7EE}"/>
                </a:ext>
              </a:extLst>
            </p:cNvPr>
            <p:cNvSpPr txBox="1"/>
            <p:nvPr/>
          </p:nvSpPr>
          <p:spPr>
            <a:xfrm>
              <a:off x="4175754" y="6236897"/>
              <a:ext cx="840295" cy="338554"/>
            </a:xfrm>
            <a:prstGeom prst="rect">
              <a:avLst/>
            </a:prstGeom>
            <a:noFill/>
          </p:spPr>
          <p:txBody>
            <a:bodyPr wrap="none" rtlCol="0">
              <a:spAutoFit/>
            </a:bodyPr>
            <a:lstStyle/>
            <a:p>
              <a:r>
                <a:rPr lang="fr-CA" sz="1600"/>
                <a:t>enjeux</a:t>
              </a:r>
            </a:p>
          </p:txBody>
        </p:sp>
        <p:sp>
          <p:nvSpPr>
            <p:cNvPr id="15" name="Ellipse 14">
              <a:extLst>
                <a:ext uri="{FF2B5EF4-FFF2-40B4-BE49-F238E27FC236}">
                  <a16:creationId xmlns:a16="http://schemas.microsoft.com/office/drawing/2014/main" id="{FE1AB74A-9C6A-122D-3694-E3486AE58258}"/>
                </a:ext>
              </a:extLst>
            </p:cNvPr>
            <p:cNvSpPr/>
            <p:nvPr/>
          </p:nvSpPr>
          <p:spPr>
            <a:xfrm>
              <a:off x="4097246"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8977DD2B-2E34-EFB8-F217-B3EB2E9C7BD2}"/>
              </a:ext>
            </a:extLst>
          </p:cNvPr>
          <p:cNvGrpSpPr/>
          <p:nvPr/>
        </p:nvGrpSpPr>
        <p:grpSpPr>
          <a:xfrm>
            <a:off x="5253254" y="6236897"/>
            <a:ext cx="1418940" cy="338554"/>
            <a:chOff x="5253254" y="6236897"/>
            <a:chExt cx="1418940" cy="338554"/>
          </a:xfrm>
        </p:grpSpPr>
        <p:sp>
          <p:nvSpPr>
            <p:cNvPr id="17" name="ZoneTexte 16">
              <a:extLst>
                <a:ext uri="{FF2B5EF4-FFF2-40B4-BE49-F238E27FC236}">
                  <a16:creationId xmlns:a16="http://schemas.microsoft.com/office/drawing/2014/main" id="{CD341CDA-4732-BCFA-9986-D992AFAE4B2A}"/>
                </a:ext>
              </a:extLst>
            </p:cNvPr>
            <p:cNvSpPr txBox="1"/>
            <p:nvPr/>
          </p:nvSpPr>
          <p:spPr>
            <a:xfrm>
              <a:off x="5331762" y="6236897"/>
              <a:ext cx="1340432" cy="338554"/>
            </a:xfrm>
            <a:prstGeom prst="rect">
              <a:avLst/>
            </a:prstGeom>
            <a:noFill/>
          </p:spPr>
          <p:txBody>
            <a:bodyPr wrap="none" rtlCol="0">
              <a:spAutoFit/>
            </a:bodyPr>
            <a:lstStyle/>
            <a:p>
              <a:r>
                <a:rPr lang="fr-CA" sz="1600">
                  <a:solidFill>
                    <a:schemeClr val="tx2">
                      <a:lumMod val="50000"/>
                    </a:schemeClr>
                  </a:solidFill>
                </a:rPr>
                <a:t>orientations</a:t>
              </a:r>
            </a:p>
          </p:txBody>
        </p:sp>
        <p:sp>
          <p:nvSpPr>
            <p:cNvPr id="18" name="Ellipse 17">
              <a:extLst>
                <a:ext uri="{FF2B5EF4-FFF2-40B4-BE49-F238E27FC236}">
                  <a16:creationId xmlns:a16="http://schemas.microsoft.com/office/drawing/2014/main" id="{272499AB-4960-66ED-8040-7F6229708EA9}"/>
                </a:ext>
              </a:extLst>
            </p:cNvPr>
            <p:cNvSpPr/>
            <p:nvPr/>
          </p:nvSpPr>
          <p:spPr>
            <a:xfrm>
              <a:off x="5253254" y="6328536"/>
              <a:ext cx="157017" cy="1552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9" name="Ellipse 18">
            <a:extLst>
              <a:ext uri="{FF2B5EF4-FFF2-40B4-BE49-F238E27FC236}">
                <a16:creationId xmlns:a16="http://schemas.microsoft.com/office/drawing/2014/main" id="{97A8CDFB-67D5-BDE9-2CA3-0EBD20BE0339}"/>
              </a:ext>
            </a:extLst>
          </p:cNvPr>
          <p:cNvSpPr/>
          <p:nvPr/>
        </p:nvSpPr>
        <p:spPr>
          <a:xfrm>
            <a:off x="4125787" y="6328536"/>
            <a:ext cx="157017" cy="15527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82472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aillag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illag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illage">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1ab4f9-49bf-4b71-b3dc-a54c1c9afd19" xsi:nil="true"/>
    <lcf76f155ced4ddcb4097134ff3c332f xmlns="41d26d99-6704-487b-8b32-ea8716242df7">
      <Terms xmlns="http://schemas.microsoft.com/office/infopath/2007/PartnerControls"/>
    </lcf76f155ced4ddcb4097134ff3c332f>
    <SharedWithUsers xmlns="501ab4f9-49bf-4b71-b3dc-a54c1c9afd19">
      <UserInfo>
        <DisplayName>Manuel Soto</DisplayName>
        <AccountId>61</AccountId>
        <AccountType/>
      </UserInfo>
      <UserInfo>
        <DisplayName>Charles Fillion</DisplayName>
        <AccountId>15</AccountId>
        <AccountType/>
      </UserInfo>
      <UserInfo>
        <DisplayName>Fadoua Tahiri</DisplayName>
        <AccountId>409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92C76DA3732C4494FD8040C440107A" ma:contentTypeVersion="19" ma:contentTypeDescription="Crée un document." ma:contentTypeScope="" ma:versionID="cf3627344e1552552671bb0776818b03">
  <xsd:schema xmlns:xsd="http://www.w3.org/2001/XMLSchema" xmlns:xs="http://www.w3.org/2001/XMLSchema" xmlns:p="http://schemas.microsoft.com/office/2006/metadata/properties" xmlns:ns2="41d26d99-6704-487b-8b32-ea8716242df7" xmlns:ns3="501ab4f9-49bf-4b71-b3dc-a54c1c9afd19" targetNamespace="http://schemas.microsoft.com/office/2006/metadata/properties" ma:root="true" ma:fieldsID="f5e8883b1472fd7edfede4bb9815abc1" ns2:_="" ns3:_="">
    <xsd:import namespace="41d26d99-6704-487b-8b32-ea8716242df7"/>
    <xsd:import namespace="501ab4f9-49bf-4b71-b3dc-a54c1c9afd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26d99-6704-487b-8b32-ea8716242d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4ff86a8-591d-41b3-a71c-a7f5e74f71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1ab4f9-49bf-4b71-b3dc-a54c1c9afd19"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73b339b9-d68e-4b06-917f-7a33726a7a63}" ma:internalName="TaxCatchAll" ma:showField="CatchAllData" ma:web="501ab4f9-49bf-4b71-b3dc-a54c1c9afd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2675AE-1EB7-4DA5-BFC6-52D2955A8A90}">
  <ds:schemaRefs>
    <ds:schemaRef ds:uri="http://purl.org/dc/terms/"/>
    <ds:schemaRef ds:uri="http://purl.org/dc/elements/1.1/"/>
    <ds:schemaRef ds:uri="http://schemas.microsoft.com/office/2006/metadata/properties"/>
    <ds:schemaRef ds:uri="501ab4f9-49bf-4b71-b3dc-a54c1c9afd19"/>
    <ds:schemaRef ds:uri="http://schemas.microsoft.com/office/infopath/2007/PartnerControls"/>
    <ds:schemaRef ds:uri="http://www.w3.org/XML/1998/namespace"/>
    <ds:schemaRef ds:uri="41d26d99-6704-487b-8b32-ea8716242df7"/>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42E2AEB-AC80-4CD4-84A0-A81E9CACD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26d99-6704-487b-8b32-ea8716242df7"/>
    <ds:schemaRef ds:uri="501ab4f9-49bf-4b71-b3dc-a54c1c9af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DD97D6-CB89-4F04-9729-C0F3C585EF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TM03457485[[fn=Maillage]]</Template>
  <TotalTime>41</TotalTime>
  <Words>2859</Words>
  <Application>Microsoft Office PowerPoint</Application>
  <PresentationFormat>Grand écran</PresentationFormat>
  <Paragraphs>329</Paragraphs>
  <Slides>27</Slides>
  <Notes>2</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Maillage</vt:lpstr>
      <vt:lpstr>Planification stratégique Centre St-Pierre (CSP)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Planification stratégique</dc:title>
  <dc:creator>Manuel Soto</dc:creator>
  <cp:lastModifiedBy>Fadoua Tahiri</cp:lastModifiedBy>
  <cp:revision>3</cp:revision>
  <cp:lastPrinted>2024-03-11T17:58:20Z</cp:lastPrinted>
  <dcterms:created xsi:type="dcterms:W3CDTF">2021-09-02T13:33:08Z</dcterms:created>
  <dcterms:modified xsi:type="dcterms:W3CDTF">2026-02-05T18:57:27Z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0x010100C892C76DA3732C4494FD8040C440107A</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